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6"/>
  </p:notesMasterIdLst>
  <p:handoutMasterIdLst>
    <p:handoutMasterId r:id="rId27"/>
  </p:handoutMasterIdLst>
  <p:sldIdLst>
    <p:sldId id="256" r:id="rId4"/>
    <p:sldId id="261" r:id="rId5"/>
    <p:sldId id="271" r:id="rId6"/>
    <p:sldId id="298" r:id="rId7"/>
    <p:sldId id="302" r:id="rId8"/>
    <p:sldId id="295" r:id="rId9"/>
    <p:sldId id="294" r:id="rId10"/>
    <p:sldId id="300" r:id="rId11"/>
    <p:sldId id="299" r:id="rId12"/>
    <p:sldId id="297" r:id="rId13"/>
    <p:sldId id="307" r:id="rId14"/>
    <p:sldId id="309" r:id="rId15"/>
    <p:sldId id="308" r:id="rId16"/>
    <p:sldId id="310" r:id="rId17"/>
    <p:sldId id="303" r:id="rId18"/>
    <p:sldId id="304" r:id="rId19"/>
    <p:sldId id="311" r:id="rId20"/>
    <p:sldId id="313" r:id="rId21"/>
    <p:sldId id="305" r:id="rId22"/>
    <p:sldId id="312" r:id="rId23"/>
    <p:sldId id="301" r:id="rId24"/>
    <p:sldId id="272" r:id="rId2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D2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127" autoAdjust="0"/>
  </p:normalViewPr>
  <p:slideViewPr>
    <p:cSldViewPr>
      <p:cViewPr varScale="1">
        <p:scale>
          <a:sx n="96" d="100"/>
          <a:sy n="96" d="100"/>
        </p:scale>
        <p:origin x="86" y="1272"/>
      </p:cViewPr>
      <p:guideLst>
        <p:guide orient="horz" pos="180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47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FEF09C3-5432-4DA0-9890-3050357C5E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27E202-B8C5-4411-9AB9-001230F366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C0FA2-A713-4856-8F75-7FAFAF357361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5FDCCD-9920-4087-A8EF-840D6BF967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30773E-42C5-4B13-84D2-DE05FB0C34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52E6A-8C14-4F5B-B0CB-3A4FCBC8D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795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866FF-EA9A-44BA-8DB2-FB8E70490571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89A33-A361-4541-B6A7-456994CC0C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64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994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875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42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219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호수 수심 변경하고 </a:t>
            </a:r>
            <a:r>
              <a:rPr lang="en-US" altLang="ko-KR" dirty="0"/>
              <a:t>x</a:t>
            </a:r>
            <a:r>
              <a:rPr lang="ko-KR" altLang="en-US" dirty="0"/>
              <a:t>축이 호수 수심 변경 </a:t>
            </a:r>
            <a:r>
              <a:rPr lang="en-US" altLang="ko-KR" dirty="0"/>
              <a:t>y</a:t>
            </a:r>
            <a:r>
              <a:rPr lang="ko-KR" altLang="en-US" dirty="0"/>
              <a:t>축이 우라늄 품위를 놓고 </a:t>
            </a:r>
            <a:r>
              <a:rPr lang="en-US" altLang="ko-KR" dirty="0"/>
              <a:t>z</a:t>
            </a:r>
            <a:r>
              <a:rPr lang="ko-KR" altLang="en-US" dirty="0"/>
              <a:t>축에 우라늄 </a:t>
            </a:r>
            <a:r>
              <a:rPr lang="ko-KR" altLang="en-US" dirty="0" err="1"/>
              <a:t>추정량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그래프로 나타내고 우리가 찾는 </a:t>
            </a:r>
            <a:r>
              <a:rPr lang="en-US" altLang="ko-KR" dirty="0"/>
              <a:t>range</a:t>
            </a:r>
            <a:r>
              <a:rPr lang="ko-KR" altLang="en-US" dirty="0"/>
              <a:t>는 이정도다</a:t>
            </a:r>
            <a:r>
              <a:rPr lang="en-US" altLang="ko-KR" dirty="0"/>
              <a:t>. </a:t>
            </a:r>
            <a:r>
              <a:rPr lang="ko-KR" altLang="en-US" dirty="0"/>
              <a:t>정도를 </a:t>
            </a:r>
            <a:r>
              <a:rPr lang="ko-KR" altLang="en-US" dirty="0" err="1"/>
              <a:t>해볼것</a:t>
            </a:r>
            <a:r>
              <a:rPr lang="en-US" altLang="ko-KR" dirty="0"/>
              <a:t>. 3</a:t>
            </a:r>
            <a:r>
              <a:rPr lang="ko-KR" altLang="en-US" dirty="0"/>
              <a:t>차원 함수로 한번 나타내 보기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768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41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호수 수심 변경하고 </a:t>
            </a:r>
            <a:r>
              <a:rPr lang="en-US" altLang="ko-KR" dirty="0"/>
              <a:t>x</a:t>
            </a:r>
            <a:r>
              <a:rPr lang="ko-KR" altLang="en-US" dirty="0"/>
              <a:t>축이 호수 수심 변경 </a:t>
            </a:r>
            <a:r>
              <a:rPr lang="en-US" altLang="ko-KR" dirty="0"/>
              <a:t>y</a:t>
            </a:r>
            <a:r>
              <a:rPr lang="ko-KR" altLang="en-US" dirty="0"/>
              <a:t>축이 우라늄 품위를 놓고 </a:t>
            </a:r>
            <a:r>
              <a:rPr lang="en-US" altLang="ko-KR" dirty="0"/>
              <a:t>z</a:t>
            </a:r>
            <a:r>
              <a:rPr lang="ko-KR" altLang="en-US" dirty="0"/>
              <a:t>축에 우라늄 </a:t>
            </a:r>
            <a:r>
              <a:rPr lang="ko-KR" altLang="en-US" dirty="0" err="1"/>
              <a:t>추정량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그래프로 나타내고 우리가 찾는 </a:t>
            </a:r>
            <a:r>
              <a:rPr lang="en-US" altLang="ko-KR" dirty="0"/>
              <a:t>range</a:t>
            </a:r>
            <a:r>
              <a:rPr lang="ko-KR" altLang="en-US" dirty="0"/>
              <a:t>는 이정도다</a:t>
            </a:r>
            <a:r>
              <a:rPr lang="en-US" altLang="ko-KR" dirty="0"/>
              <a:t>. </a:t>
            </a:r>
            <a:r>
              <a:rPr lang="ko-KR" altLang="en-US" dirty="0"/>
              <a:t>정도를 </a:t>
            </a:r>
            <a:r>
              <a:rPr lang="ko-KR" altLang="en-US" dirty="0" err="1"/>
              <a:t>해볼것</a:t>
            </a:r>
            <a:r>
              <a:rPr lang="en-US" altLang="ko-KR" dirty="0"/>
              <a:t>. 3</a:t>
            </a:r>
            <a:r>
              <a:rPr lang="ko-KR" altLang="en-US" dirty="0"/>
              <a:t>차원 함수로 한번 나타내 보기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010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호수 수심 변경하고 </a:t>
            </a:r>
            <a:r>
              <a:rPr lang="en-US" altLang="ko-KR" dirty="0"/>
              <a:t>x</a:t>
            </a:r>
            <a:r>
              <a:rPr lang="ko-KR" altLang="en-US" dirty="0"/>
              <a:t>축이 호수 수심 변경 </a:t>
            </a:r>
            <a:r>
              <a:rPr lang="en-US" altLang="ko-KR" dirty="0"/>
              <a:t>y</a:t>
            </a:r>
            <a:r>
              <a:rPr lang="ko-KR" altLang="en-US" dirty="0"/>
              <a:t>축이 우라늄 품위를 놓고 </a:t>
            </a:r>
            <a:r>
              <a:rPr lang="en-US" altLang="ko-KR" dirty="0"/>
              <a:t>z</a:t>
            </a:r>
            <a:r>
              <a:rPr lang="ko-KR" altLang="en-US" dirty="0"/>
              <a:t>축에 우라늄 </a:t>
            </a:r>
            <a:r>
              <a:rPr lang="ko-KR" altLang="en-US" dirty="0" err="1"/>
              <a:t>추정량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그래프로 나타내고 우리가 찾는 </a:t>
            </a:r>
            <a:r>
              <a:rPr lang="en-US" altLang="ko-KR" dirty="0"/>
              <a:t>range</a:t>
            </a:r>
            <a:r>
              <a:rPr lang="ko-KR" altLang="en-US" dirty="0"/>
              <a:t>는 이정도다</a:t>
            </a:r>
            <a:r>
              <a:rPr lang="en-US" altLang="ko-KR" dirty="0"/>
              <a:t>. </a:t>
            </a:r>
            <a:r>
              <a:rPr lang="ko-KR" altLang="en-US" dirty="0"/>
              <a:t>정도를 </a:t>
            </a:r>
            <a:r>
              <a:rPr lang="ko-KR" altLang="en-US" dirty="0" err="1"/>
              <a:t>해볼것</a:t>
            </a:r>
            <a:r>
              <a:rPr lang="en-US" altLang="ko-KR" dirty="0"/>
              <a:t>. 3</a:t>
            </a:r>
            <a:r>
              <a:rPr lang="ko-KR" altLang="en-US" dirty="0"/>
              <a:t>차원 함수로 한번 나타내 보기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943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803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971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NPT </a:t>
            </a:r>
            <a:r>
              <a:rPr lang="ko-KR" altLang="en-US" sz="1200" dirty="0"/>
              <a:t>조약은 </a:t>
            </a:r>
            <a:r>
              <a:rPr lang="en-US" altLang="ko-KR" sz="1200" dirty="0"/>
              <a:t>1968</a:t>
            </a:r>
            <a:r>
              <a:rPr lang="ko-KR" altLang="en-US" sz="1200" dirty="0"/>
              <a:t>년 당시 핵 비보유국이 이후에 핵개발을 하면서 평화적이지 않은 목적으로 개발</a:t>
            </a:r>
            <a:r>
              <a:rPr lang="en-US" altLang="ko-KR" sz="1200" dirty="0"/>
              <a:t>·</a:t>
            </a:r>
            <a:r>
              <a:rPr lang="ko-KR" altLang="en-US" sz="1200" dirty="0"/>
              <a:t>확산하는 것을 방지하기 위하여 핵보유국이 장치나 기술을 안전조치</a:t>
            </a:r>
            <a:r>
              <a:rPr lang="en-US" altLang="ko-KR" sz="1200" dirty="0"/>
              <a:t>(safeguard)</a:t>
            </a:r>
            <a:r>
              <a:rPr lang="ko-KR" altLang="en-US" sz="1200" dirty="0"/>
              <a:t>를 취하지 않는 국가에 이전</a:t>
            </a:r>
            <a:r>
              <a:rPr lang="en-US" altLang="ko-KR" sz="1200" dirty="0"/>
              <a:t>(transfer)</a:t>
            </a:r>
            <a:r>
              <a:rPr lang="ko-KR" altLang="en-US" sz="1200" dirty="0"/>
              <a:t>하지 않을 것을 약속한 것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200" dirty="0"/>
              <a:t>선원물질 및 특수분열성 물질 또는 특수분열성 물질의 생산처리 또는 생산을 위하여 특별히 설계되거나 준비되는 장비 또는 물질</a:t>
            </a:r>
            <a:r>
              <a:rPr lang="en-US" altLang="ko-KR" sz="1200" dirty="0"/>
              <a:t>(NPT </a:t>
            </a:r>
            <a:r>
              <a:rPr lang="ko-KR" altLang="en-US" sz="1200" dirty="0"/>
              <a:t>제</a:t>
            </a:r>
            <a:r>
              <a:rPr lang="en-US" altLang="ko-KR" sz="1200" dirty="0"/>
              <a:t>3</a:t>
            </a:r>
            <a:r>
              <a:rPr lang="ko-KR" altLang="en-US" sz="1200" dirty="0"/>
              <a:t>조</a:t>
            </a:r>
            <a:r>
              <a:rPr lang="en-US" altLang="ko-KR" sz="1200" dirty="0"/>
              <a:t>)</a:t>
            </a:r>
            <a:r>
              <a:rPr lang="ko-KR" altLang="en-US" sz="1200" dirty="0"/>
              <a:t>이 비확산의 대상인데</a:t>
            </a:r>
            <a:r>
              <a:rPr lang="en-US" altLang="ko-KR" sz="1200" dirty="0"/>
              <a:t>, </a:t>
            </a:r>
            <a:r>
              <a:rPr lang="ko-KR" altLang="en-US" sz="1200" dirty="0"/>
              <a:t>핵무기보유 조약 당사국은 핵무기 또는 기타의 핵폭발장치 또는 관리를 직접적으로 또는 간접적으로 어떠한 수령자에 대해서도 양도하지 않을 것을 약속하고</a:t>
            </a:r>
            <a:r>
              <a:rPr lang="en-US" altLang="ko-KR" sz="1200" dirty="0"/>
              <a:t>, </a:t>
            </a:r>
            <a:r>
              <a:rPr lang="ko-KR" altLang="en-US" sz="1200" dirty="0"/>
              <a:t>또한</a:t>
            </a:r>
            <a:r>
              <a:rPr lang="en-US" altLang="ko-KR" sz="1200" dirty="0"/>
              <a:t>, </a:t>
            </a:r>
            <a:r>
              <a:rPr lang="ko-KR" altLang="en-US" sz="1200" dirty="0"/>
              <a:t>핵무기 비보유국은 핵무기 또는 기타의 핵폭발장치를 제조</a:t>
            </a:r>
            <a:r>
              <a:rPr lang="en-US" altLang="ko-KR" sz="1200" dirty="0"/>
              <a:t>·</a:t>
            </a:r>
            <a:r>
              <a:rPr lang="ko-KR" altLang="en-US" sz="1200" dirty="0"/>
              <a:t>획득</a:t>
            </a:r>
            <a:r>
              <a:rPr lang="en-US" altLang="ko-KR" sz="1200" dirty="0"/>
              <a:t>·</a:t>
            </a:r>
            <a:r>
              <a:rPr lang="ko-KR" altLang="en-US" sz="1200" dirty="0"/>
              <a:t>관리한다는 것을 약속함으로써</a:t>
            </a:r>
            <a:r>
              <a:rPr lang="en-US" altLang="ko-KR" sz="1200" dirty="0"/>
              <a:t>(NPT </a:t>
            </a:r>
            <a:r>
              <a:rPr lang="ko-KR" altLang="en-US" sz="1200" dirty="0"/>
              <a:t>제</a:t>
            </a:r>
            <a:r>
              <a:rPr lang="en-US" altLang="ko-KR" sz="1200" dirty="0"/>
              <a:t>1</a:t>
            </a:r>
            <a:r>
              <a:rPr lang="ko-KR" altLang="en-US" sz="1200" dirty="0"/>
              <a:t>조</a:t>
            </a:r>
            <a:r>
              <a:rPr lang="en-US" altLang="ko-KR" sz="1200" dirty="0"/>
              <a:t>) </a:t>
            </a:r>
            <a:r>
              <a:rPr lang="ko-KR" altLang="en-US" sz="1200" dirty="0"/>
              <a:t>핵 비확산의 방법을 규정함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200" dirty="0"/>
              <a:t>원자력의 평화적 이용 증진 및 핵무기의 비확산을 위한 국제적인 노력을 넘어 핵안보의 개념이 국제사회에 도입되었고</a:t>
            </a:r>
            <a:r>
              <a:rPr lang="en-US" altLang="ko-KR" sz="1200" dirty="0"/>
              <a:t>, </a:t>
            </a:r>
            <a:r>
              <a:rPr lang="ko-KR" altLang="en-US" sz="1200" dirty="0"/>
              <a:t>대한민국 정부는 </a:t>
            </a:r>
            <a:r>
              <a:rPr lang="en-US" altLang="ko-KR" sz="1200" dirty="0"/>
              <a:t>2010</a:t>
            </a:r>
            <a:r>
              <a:rPr lang="ko-KR" altLang="en-US" sz="1200" dirty="0"/>
              <a:t>년 </a:t>
            </a:r>
            <a:r>
              <a:rPr lang="en-US" altLang="ko-KR" sz="1200" dirty="0"/>
              <a:t>1</a:t>
            </a:r>
            <a:r>
              <a:rPr lang="ko-KR" altLang="en-US" sz="1200" dirty="0"/>
              <a:t>차 워싱턴 핵안보정상회의에 이어 </a:t>
            </a:r>
            <a:r>
              <a:rPr lang="en-US" altLang="ko-KR" sz="1200" dirty="0"/>
              <a:t>2</a:t>
            </a:r>
            <a:r>
              <a:rPr lang="ko-KR" altLang="en-US" sz="1200" dirty="0" err="1"/>
              <a:t>차시에</a:t>
            </a:r>
            <a:r>
              <a:rPr lang="ko-KR" altLang="en-US" sz="1200" dirty="0"/>
              <a:t> 바로 서울 핵안보정상회의를 개최하면서 핵안보에 대한 관심과 실행 의지를 표명함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200" dirty="0"/>
              <a:t>국제사회의 강력한 핵 비확산</a:t>
            </a:r>
            <a:r>
              <a:rPr lang="en-US" altLang="ko-KR" sz="1200" dirty="0"/>
              <a:t>·</a:t>
            </a:r>
            <a:r>
              <a:rPr lang="ko-KR" altLang="en-US" sz="1200" dirty="0"/>
              <a:t>핵안보 정책에도 불구하고 주변국의 계속되는 핵실험으로 국내</a:t>
            </a:r>
            <a:r>
              <a:rPr lang="en-US" altLang="ko-KR" sz="1200" dirty="0"/>
              <a:t>·</a:t>
            </a:r>
            <a:r>
              <a:rPr lang="ko-KR" altLang="en-US" sz="1200" dirty="0"/>
              <a:t>외 언론과 전문가들은 핵 비확산</a:t>
            </a:r>
            <a:r>
              <a:rPr lang="en-US" altLang="ko-KR" sz="1200" dirty="0"/>
              <a:t>·</a:t>
            </a:r>
            <a:r>
              <a:rPr lang="ko-KR" altLang="en-US" sz="1200" dirty="0"/>
              <a:t>핵안보 정책 효율성에 대하여 의구심이 표출됨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200" dirty="0"/>
              <a:t>주변국의 핵개발은 우리나라와 세계 안보를 위협하고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이 중에서 주변국은 </a:t>
            </a:r>
            <a:r>
              <a:rPr lang="en-US" altLang="ko-KR" sz="1200" dirty="0"/>
              <a:t>2006</a:t>
            </a:r>
            <a:r>
              <a:rPr lang="ko-KR" altLang="en-US" sz="1200" dirty="0"/>
              <a:t>년 </a:t>
            </a:r>
            <a:r>
              <a:rPr lang="en-US" altLang="ko-KR" sz="1200" dirty="0"/>
              <a:t>10</a:t>
            </a:r>
            <a:r>
              <a:rPr lang="ko-KR" altLang="en-US" sz="1200" dirty="0"/>
              <a:t>월 </a:t>
            </a:r>
            <a:r>
              <a:rPr lang="en-US" altLang="ko-KR" sz="1200" dirty="0"/>
              <a:t>9</a:t>
            </a:r>
            <a:r>
              <a:rPr lang="ko-KR" altLang="en-US" sz="1200" dirty="0"/>
              <a:t>일 </a:t>
            </a:r>
            <a:r>
              <a:rPr lang="en-US" altLang="ko-KR" sz="1200" dirty="0"/>
              <a:t>1</a:t>
            </a:r>
            <a:r>
              <a:rPr lang="ko-KR" altLang="en-US" sz="1200" dirty="0"/>
              <a:t>차 핵실험을 시작으로 </a:t>
            </a:r>
            <a:r>
              <a:rPr lang="en-US" altLang="ko-KR" sz="1200" dirty="0"/>
              <a:t>2017</a:t>
            </a:r>
            <a:r>
              <a:rPr lang="ko-KR" altLang="en-US" sz="1200" dirty="0"/>
              <a:t>년 </a:t>
            </a:r>
            <a:r>
              <a:rPr lang="en-US" altLang="ko-KR" sz="1200" dirty="0"/>
              <a:t>9</a:t>
            </a:r>
            <a:r>
              <a:rPr lang="ko-KR" altLang="en-US" sz="1200" dirty="0"/>
              <a:t>월 </a:t>
            </a:r>
            <a:r>
              <a:rPr lang="en-US" altLang="ko-KR" sz="1200" dirty="0"/>
              <a:t>3</a:t>
            </a:r>
            <a:r>
              <a:rPr lang="ko-KR" altLang="en-US" sz="1200" dirty="0"/>
              <a:t>일 </a:t>
            </a:r>
            <a:r>
              <a:rPr lang="en-US" altLang="ko-KR" sz="1200" dirty="0"/>
              <a:t>6</a:t>
            </a:r>
            <a:r>
              <a:rPr lang="ko-KR" altLang="en-US" sz="1200" dirty="0"/>
              <a:t>차 핵실험까지 핵개발을 지속적으로 진행 중임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248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  <a:p>
            <a:r>
              <a:rPr lang="ko-KR" altLang="en-US" sz="1200" dirty="0"/>
              <a:t>주변국의 계속되는 핵무기 및 대륙간탄도미사일</a:t>
            </a:r>
            <a:r>
              <a:rPr lang="en-US" altLang="ko-KR" sz="1200" dirty="0"/>
              <a:t>(ICBM) </a:t>
            </a:r>
            <a:r>
              <a:rPr lang="ko-KR" altLang="en-US" sz="1200" dirty="0"/>
              <a:t>실험에 대한 국제사회의 우려 및 압박 고조 </a:t>
            </a: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200" dirty="0"/>
              <a:t>주변국의 핵무기 관련 시설은 영변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태천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신포</a:t>
            </a:r>
            <a:r>
              <a:rPr lang="en-US" altLang="ko-KR" sz="1200" dirty="0"/>
              <a:t>, </a:t>
            </a:r>
            <a:r>
              <a:rPr lang="ko-KR" altLang="en-US" sz="1200" dirty="0"/>
              <a:t>금호 지구 외의 미공개 핵시설에 대한 우려</a:t>
            </a:r>
          </a:p>
          <a:p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200" dirty="0"/>
              <a:t>다양한 자료와 정보를 기반으로 우발사태에 따른 주변국 핵시설 및 연구 인프라 관리 방안 모색 필요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192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주변국의 핵개발로 인하여 주민의 고충 또한</a:t>
            </a:r>
            <a:r>
              <a:rPr lang="en-US" altLang="ko-KR" sz="1200" dirty="0"/>
              <a:t>, </a:t>
            </a:r>
            <a:r>
              <a:rPr lang="ko-KR" altLang="en-US" sz="1200" dirty="0"/>
              <a:t>지속적으로 증가하고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이로 인하여 </a:t>
            </a:r>
            <a:r>
              <a:rPr lang="en-US" altLang="ko-KR" sz="1200" dirty="0"/>
              <a:t>10~20</a:t>
            </a:r>
            <a:r>
              <a:rPr lang="ko-KR" altLang="en-US" sz="1200" dirty="0"/>
              <a:t>년 이내에 주변국의 정권 붕괴 등 급박한 상황 변화가 일어날 것이라고 예상되고 있음</a:t>
            </a:r>
            <a:r>
              <a:rPr lang="en-US" altLang="ko-KR" sz="1200" dirty="0"/>
              <a:t>. </a:t>
            </a:r>
            <a:r>
              <a:rPr lang="ko-KR" altLang="en-US" sz="1200" dirty="0"/>
              <a:t>선제적인 상황 대응을 위하여 농축시설</a:t>
            </a:r>
            <a:r>
              <a:rPr lang="en-US" altLang="ko-KR" sz="1200" dirty="0"/>
              <a:t>, </a:t>
            </a:r>
            <a:r>
              <a:rPr lang="ko-KR" altLang="en-US" sz="1200" dirty="0"/>
              <a:t>재처리시설 등 우리나라가 보유하지 않은 원자력시설 및 미지의 시설에 대한 준비가 필요함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200" dirty="0"/>
              <a:t>주변국 우발사태 발생 시 시설</a:t>
            </a:r>
            <a:r>
              <a:rPr lang="en-US" altLang="ko-KR" sz="1200" dirty="0"/>
              <a:t>·</a:t>
            </a:r>
            <a:r>
              <a:rPr lang="ko-KR" altLang="en-US" sz="1200" dirty="0"/>
              <a:t>인프라에 대한 핵 비확산</a:t>
            </a:r>
            <a:r>
              <a:rPr lang="en-US" altLang="ko-KR" sz="1200" dirty="0"/>
              <a:t>·</a:t>
            </a:r>
            <a:r>
              <a:rPr lang="ko-KR" altLang="en-US" sz="1200" dirty="0"/>
              <a:t>핵안보 조치 적용을 위한 종합적인 해결 방안이 필요하며</a:t>
            </a:r>
            <a:r>
              <a:rPr lang="en-US" altLang="ko-KR" sz="1200" dirty="0"/>
              <a:t>, </a:t>
            </a:r>
            <a:r>
              <a:rPr lang="ko-KR" altLang="en-US" sz="1200" dirty="0"/>
              <a:t>이에 따라 핵 비확산</a:t>
            </a:r>
            <a:r>
              <a:rPr lang="en-US" altLang="ko-KR" sz="1200" dirty="0"/>
              <a:t>·</a:t>
            </a:r>
            <a:r>
              <a:rPr lang="ko-KR" altLang="en-US" sz="1200" dirty="0"/>
              <a:t>핵안보 규제 기술연구 및 안전조치</a:t>
            </a:r>
            <a:r>
              <a:rPr lang="en-US" altLang="ko-KR" sz="1200" dirty="0"/>
              <a:t>, </a:t>
            </a:r>
            <a:r>
              <a:rPr lang="ko-KR" altLang="en-US" sz="1200" dirty="0"/>
              <a:t>방호 측면의 관리방안의 중요성이 대두됨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200" dirty="0"/>
              <a:t>주변국 핵 위협 증가에 따른 안전조치 및 방호에 대한 중요성이 더욱 커지고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이에 따라 핵 비확산과 핵안보 관련 규제기술 연구개발을 통하여 우리나라의 핵 비확산 의지를 투명하게 내보여 국제사회에 </a:t>
            </a:r>
            <a:r>
              <a:rPr lang="ko-KR" altLang="en-US" sz="1200" dirty="0" err="1"/>
              <a:t>각인시키고</a:t>
            </a:r>
            <a:r>
              <a:rPr lang="en-US" altLang="ko-KR" sz="1200" dirty="0"/>
              <a:t>, </a:t>
            </a:r>
            <a:r>
              <a:rPr lang="ko-KR" altLang="en-US" sz="1200" dirty="0"/>
              <a:t>원전 수출국인 우리나라가 국제사회에서 핵 비확산</a:t>
            </a:r>
            <a:r>
              <a:rPr lang="en-US" altLang="ko-KR" sz="1200" dirty="0"/>
              <a:t>·</a:t>
            </a:r>
            <a:r>
              <a:rPr lang="ko-KR" altLang="en-US" sz="1200" dirty="0"/>
              <a:t>핵안보 규제의 표본이 되는 기회로 만들어야 함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200" dirty="0"/>
              <a:t>핵 비확산</a:t>
            </a:r>
            <a:r>
              <a:rPr lang="en-US" altLang="ko-KR" sz="1200" dirty="0"/>
              <a:t>·</a:t>
            </a:r>
            <a:r>
              <a:rPr lang="ko-KR" altLang="en-US" sz="1200" dirty="0"/>
              <a:t>핵안보 규제기술개발 연구를 효과적으로 하기 위해서는 최신기술에 대한 동향을 포함하고 규제이행 측면에서 실수요를 기반한 체계적인 분류가 필수적임</a:t>
            </a:r>
            <a:r>
              <a:rPr lang="en-US" altLang="ko-KR" sz="1200" dirty="0"/>
              <a:t>. </a:t>
            </a:r>
            <a:r>
              <a:rPr lang="ko-KR" altLang="en-US" sz="1200" dirty="0"/>
              <a:t>핵 비확산</a:t>
            </a:r>
            <a:r>
              <a:rPr lang="en-US" altLang="ko-KR" sz="1200" dirty="0"/>
              <a:t>·</a:t>
            </a:r>
            <a:r>
              <a:rPr lang="ko-KR" altLang="en-US" sz="1200" dirty="0"/>
              <a:t>핵안보 규제기술 연구개발은 이러한 최신 기술 동향 분석과 원자력 통제 분야별 규제이행 단계를 고려하여 원자력 통제 분야별 규제이행과 기초기술을 연계한 규제방안을 도출해야 함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200" dirty="0"/>
              <a:t>주변국의 지속되는 핵실험 및 핵 위협과 핵시설 공격</a:t>
            </a:r>
            <a:r>
              <a:rPr lang="en-US" altLang="ko-KR" sz="1200" dirty="0"/>
              <a:t>, </a:t>
            </a:r>
            <a:r>
              <a:rPr lang="ko-KR" altLang="en-US" sz="1200" dirty="0"/>
              <a:t>핵물질 탈취시도와 불법거래</a:t>
            </a:r>
            <a:r>
              <a:rPr lang="en-US" altLang="ko-KR" sz="1200" dirty="0"/>
              <a:t>, </a:t>
            </a:r>
            <a:r>
              <a:rPr lang="ko-KR" altLang="en-US" sz="1200" dirty="0"/>
              <a:t>사이버 위협 등 우리나라 위협에 대한 대응과 주변국 우발사태 시 핵시설 및 핵물질 접수에 따른 핵 비확산</a:t>
            </a:r>
            <a:r>
              <a:rPr lang="en-US" altLang="ko-KR" sz="1200" dirty="0"/>
              <a:t>·</a:t>
            </a:r>
            <a:r>
              <a:rPr lang="ko-KR" altLang="en-US" sz="1200" dirty="0"/>
              <a:t>핵안보 규제 로드맵</a:t>
            </a:r>
            <a:r>
              <a:rPr lang="en-US" altLang="ko-KR" sz="1200" dirty="0"/>
              <a:t>(road map)</a:t>
            </a:r>
            <a:r>
              <a:rPr lang="ko-KR" altLang="en-US" sz="1200" dirty="0"/>
              <a:t>의 필요성이 대두됨</a:t>
            </a:r>
            <a:r>
              <a:rPr lang="en-US" altLang="ko-KR" sz="1200" dirty="0"/>
              <a:t>. </a:t>
            </a:r>
            <a:r>
              <a:rPr lang="ko-KR" altLang="en-US" sz="1200" dirty="0"/>
              <a:t>핵 비확산</a:t>
            </a:r>
            <a:r>
              <a:rPr lang="en-US" altLang="ko-KR" sz="1200" dirty="0"/>
              <a:t>·</a:t>
            </a:r>
            <a:r>
              <a:rPr lang="ko-KR" altLang="en-US" sz="1200" dirty="0"/>
              <a:t>핵안보 규제기술 개발을 통하여 로드맵을 도출하고 현존하는 기술들을 다각적으로 분석하여 체계적으로 분류해야 하며</a:t>
            </a:r>
            <a:r>
              <a:rPr lang="en-US" altLang="ko-KR" sz="1200" dirty="0"/>
              <a:t>, </a:t>
            </a:r>
            <a:r>
              <a:rPr lang="ko-KR" altLang="en-US" sz="1200" dirty="0"/>
              <a:t>이를 위하여 안전조치</a:t>
            </a:r>
            <a:r>
              <a:rPr lang="en-US" altLang="ko-KR" sz="1200" dirty="0"/>
              <a:t>, </a:t>
            </a:r>
            <a:r>
              <a:rPr lang="ko-KR" altLang="en-US" sz="1200" dirty="0"/>
              <a:t>물리적 방호 등 원자력 통제 분야별 규제이행절차를 분석하여 적용해야 함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724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CCDs </a:t>
            </a:r>
            <a:r>
              <a:rPr lang="ko-KR" altLang="en-US" dirty="0"/>
              <a:t>분석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458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768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832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089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49293" y="1563638"/>
            <a:ext cx="3845416" cy="108012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49145" y="2634232"/>
            <a:ext cx="3845416" cy="7999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944300" y="0"/>
            <a:ext cx="5255402" cy="5143500"/>
            <a:chOff x="1619672" y="548680"/>
            <a:chExt cx="5904656" cy="5778928"/>
          </a:xfrm>
        </p:grpSpPr>
        <p:sp>
          <p:nvSpPr>
            <p:cNvPr id="5" name="Oval 4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" name="Oval 5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noFill/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7" name="Straight Connector 6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3116" y="843558"/>
            <a:ext cx="8077768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031416" y="2475359"/>
            <a:ext cx="1062118" cy="106211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062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012160" y="0"/>
            <a:ext cx="313184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131840" y="0"/>
            <a:ext cx="288032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322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244000" y="0"/>
            <a:ext cx="900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811908" y="0"/>
            <a:ext cx="24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477595" y="0"/>
            <a:ext cx="24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916268" y="0"/>
            <a:ext cx="900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730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915566"/>
            <a:ext cx="410445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915566"/>
            <a:ext cx="410445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29444" y="2912740"/>
            <a:ext cx="410445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062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644464" y="2912740"/>
            <a:ext cx="4104000" cy="18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765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83048" y="0"/>
            <a:ext cx="2286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858000" y="698778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583048" y="2578606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298953" y="699542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2579370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159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23528" y="248444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71560" y="1832620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105640" y="3416796"/>
            <a:ext cx="307792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23528" y="1832620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2105640" y="1832049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671560" y="248444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147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019175"/>
            <a:ext cx="6011911" cy="30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83453" y="1415430"/>
            <a:ext cx="2834003" cy="2114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966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247" y="1275606"/>
            <a:ext cx="2526010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607" y="1275606"/>
            <a:ext cx="2526010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748616" y="1374406"/>
            <a:ext cx="2319328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986924" y="1374406"/>
            <a:ext cx="2319328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163576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023301"/>
            <a:ext cx="3024336" cy="366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687664" y="1164297"/>
            <a:ext cx="1744194" cy="2694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196830" y="1426241"/>
            <a:ext cx="1744194" cy="2694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892235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944300" y="0"/>
            <a:ext cx="5255402" cy="5143500"/>
            <a:chOff x="1619672" y="548680"/>
            <a:chExt cx="5904656" cy="5778928"/>
          </a:xfrm>
        </p:grpSpPr>
        <p:sp>
          <p:nvSpPr>
            <p:cNvPr id="5" name="Oval 4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" name="Oval 5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7" name="Straight Connector 6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0579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268185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95936" y="2253238"/>
            <a:ext cx="5148064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95936" y="2726814"/>
            <a:ext cx="51480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941932" y="1244876"/>
            <a:ext cx="2693964" cy="2636602"/>
            <a:chOff x="1619672" y="548680"/>
            <a:chExt cx="5904656" cy="5778928"/>
          </a:xfrm>
        </p:grpSpPr>
        <p:sp>
          <p:nvSpPr>
            <p:cNvPr id="9" name="Oval 8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3" name="Straight Connector 12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2754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10652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062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03817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91680" y="123478"/>
            <a:ext cx="745232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91680" y="699542"/>
            <a:ext cx="745232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98141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700934" y="322499"/>
            <a:ext cx="1583034" cy="138515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2700934" y="1898609"/>
            <a:ext cx="1583034" cy="138515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00934" y="3474719"/>
            <a:ext cx="1583034" cy="138515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658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3" r:id="rId3"/>
    <p:sldLayoutId id="2147483660" r:id="rId4"/>
    <p:sldLayoutId id="2147483661" r:id="rId5"/>
    <p:sldLayoutId id="2147483662" r:id="rId6"/>
    <p:sldLayoutId id="2147483664" r:id="rId7"/>
    <p:sldLayoutId id="2147483655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3" r:id="rId14"/>
    <p:sldLayoutId id="2147483672" r:id="rId15"/>
    <p:sldLayoutId id="2147483671" r:id="rId16"/>
    <p:sldLayoutId id="2147483656" r:id="rId1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3"/>
          </p:cNvPr>
          <p:cNvSpPr txBox="1"/>
          <p:nvPr/>
        </p:nvSpPr>
        <p:spPr>
          <a:xfrm>
            <a:off x="0" y="4844068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cs typeface="Arial" pitchFamily="34" charset="0"/>
                <a:hlinkClick r:id="rId3"/>
              </a:rPr>
              <a:t>http://www.free-powerpoint-templates-design.com</a:t>
            </a:r>
            <a:endParaRPr lang="ko-KR" altLang="en-US" sz="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422513" y="1553312"/>
            <a:ext cx="4298973" cy="1080121"/>
          </a:xfrm>
        </p:spPr>
        <p:txBody>
          <a:bodyPr/>
          <a:lstStyle/>
          <a:p>
            <a:pPr lvl="0"/>
            <a:r>
              <a:rPr lang="ko-KR" altLang="en-US" sz="2400" dirty="0">
                <a:ea typeface="맑은 고딕" pitchFamily="50" charset="-127"/>
              </a:rPr>
              <a:t>주변국 핵 프로그램 모니터링</a:t>
            </a:r>
            <a:endParaRPr lang="en-US" altLang="ko-KR" sz="2400" dirty="0">
              <a:ea typeface="맑은 고딕" pitchFamily="50" charset="-127"/>
            </a:endParaRPr>
          </a:p>
          <a:p>
            <a:pPr lvl="0"/>
            <a:r>
              <a:rPr lang="ko-KR" altLang="en-US" sz="2400" dirty="0">
                <a:ea typeface="맑은 고딕" pitchFamily="50" charset="-127"/>
              </a:rPr>
              <a:t>방법론</a:t>
            </a:r>
            <a:endParaRPr lang="en-US" altLang="ko-KR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49292" y="2596965"/>
            <a:ext cx="3845416" cy="799934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 dirty="0"/>
              <a:t>위성영상 분석을 통한 </a:t>
            </a:r>
            <a:r>
              <a:rPr lang="ko-KR" altLang="en-US" dirty="0" err="1"/>
              <a:t>플로토늄</a:t>
            </a:r>
            <a:r>
              <a:rPr lang="ko-KR" altLang="en-US" dirty="0"/>
              <a:t> 생산 </a:t>
            </a:r>
            <a:r>
              <a:rPr lang="ko-KR" altLang="en-US" dirty="0" err="1"/>
              <a:t>과정에서발생하는</a:t>
            </a:r>
            <a:r>
              <a:rPr lang="ko-KR" altLang="en-US" dirty="0"/>
              <a:t> 부산물을 이용한 핵무기 제조량 추정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3851920" y="3498329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양성민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김천우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James Martin, Nautilus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방법론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1A674E-C506-42F4-A69B-E581607FC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843558"/>
            <a:ext cx="3666720" cy="391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1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수행내용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핵 모니터링 방법론 적용 지역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035D36-C44B-4041-8405-3968E739DA04}"/>
              </a:ext>
            </a:extLst>
          </p:cNvPr>
          <p:cNvSpPr txBox="1"/>
          <p:nvPr/>
        </p:nvSpPr>
        <p:spPr>
          <a:xfrm>
            <a:off x="1691680" y="771550"/>
            <a:ext cx="4796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LcParenR"/>
            </a:pPr>
            <a:r>
              <a:rPr lang="ko-KR" altLang="en-US" dirty="0"/>
              <a:t>추정을 위한 순서도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075ABE-45CA-4AA8-84E5-1D0DAD9E1455}"/>
              </a:ext>
            </a:extLst>
          </p:cNvPr>
          <p:cNvSpPr/>
          <p:nvPr/>
        </p:nvSpPr>
        <p:spPr>
          <a:xfrm>
            <a:off x="4090164" y="1237873"/>
            <a:ext cx="1440160" cy="792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Mill tailing pond </a:t>
            </a:r>
            <a:r>
              <a:rPr lang="ko-KR" altLang="en-US" sz="1400" dirty="0">
                <a:solidFill>
                  <a:schemeClr val="tx1"/>
                </a:solidFill>
              </a:rPr>
              <a:t>오염 면적 산출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56AB64-A39B-48FD-996D-6B6171044F75}"/>
              </a:ext>
            </a:extLst>
          </p:cNvPr>
          <p:cNvSpPr/>
          <p:nvPr/>
        </p:nvSpPr>
        <p:spPr>
          <a:xfrm>
            <a:off x="4090164" y="2211710"/>
            <a:ext cx="1440160" cy="792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호수 수심 가정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53BE1E-DA49-404F-AB8E-231B261021BB}"/>
              </a:ext>
            </a:extLst>
          </p:cNvPr>
          <p:cNvSpPr/>
          <p:nvPr/>
        </p:nvSpPr>
        <p:spPr>
          <a:xfrm>
            <a:off x="4090164" y="3185547"/>
            <a:ext cx="1440160" cy="792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우라늄 품위 가정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B4D7E8-C4AE-4C5D-8104-60CEB293513D}"/>
              </a:ext>
            </a:extLst>
          </p:cNvPr>
          <p:cNvSpPr/>
          <p:nvPr/>
        </p:nvSpPr>
        <p:spPr>
          <a:xfrm>
            <a:off x="4090164" y="4159384"/>
            <a:ext cx="1440160" cy="792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우라늄 정광 밀도 및 채굴량 역산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C6D83CF5-EC10-4511-87BE-E7131BA0BC02}"/>
              </a:ext>
            </a:extLst>
          </p:cNvPr>
          <p:cNvSpPr/>
          <p:nvPr/>
        </p:nvSpPr>
        <p:spPr>
          <a:xfrm>
            <a:off x="4724400" y="2027043"/>
            <a:ext cx="144016" cy="181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CD85F041-5152-4703-BF02-8F0249DAC8E9}"/>
              </a:ext>
            </a:extLst>
          </p:cNvPr>
          <p:cNvSpPr/>
          <p:nvPr/>
        </p:nvSpPr>
        <p:spPr>
          <a:xfrm>
            <a:off x="4724400" y="3003798"/>
            <a:ext cx="144016" cy="181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CFC5C72D-1DF0-48F1-A275-FFAE34F017AF}"/>
              </a:ext>
            </a:extLst>
          </p:cNvPr>
          <p:cNvSpPr/>
          <p:nvPr/>
        </p:nvSpPr>
        <p:spPr>
          <a:xfrm>
            <a:off x="4724400" y="3977635"/>
            <a:ext cx="144016" cy="181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042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수행내용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핵 모니터링 방법론 적용 지역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035D36-C44B-4041-8405-3968E739DA04}"/>
              </a:ext>
            </a:extLst>
          </p:cNvPr>
          <p:cNvSpPr txBox="1"/>
          <p:nvPr/>
        </p:nvSpPr>
        <p:spPr>
          <a:xfrm>
            <a:off x="1691680" y="771550"/>
            <a:ext cx="4796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LcParenR"/>
            </a:pPr>
            <a:r>
              <a:rPr lang="en-US" altLang="ko-KR" dirty="0"/>
              <a:t>Data </a:t>
            </a:r>
            <a:r>
              <a:rPr lang="ko-KR" altLang="en-US" dirty="0"/>
              <a:t>수집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B1D493-D31F-45EB-A9A6-9D4782211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08" y="1212890"/>
            <a:ext cx="2622613" cy="23213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878954-9E04-40FC-9840-B100A5A9A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116395"/>
            <a:ext cx="418138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62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수행내용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핵 모니터링 방법론 적용 지역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035D36-C44B-4041-8405-3968E739DA04}"/>
                  </a:ext>
                </a:extLst>
              </p:cNvPr>
              <p:cNvSpPr txBox="1"/>
              <p:nvPr/>
            </p:nvSpPr>
            <p:spPr>
              <a:xfrm>
                <a:off x="1717328" y="771550"/>
                <a:ext cx="71751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indent="-400050">
                  <a:buAutoNum type="romanLcParenR"/>
                </a:pPr>
                <a:r>
                  <a:rPr lang="ko-KR" altLang="en-US" dirty="0"/>
                  <a:t>호수 수심 가정</a:t>
                </a:r>
                <a:r>
                  <a:rPr lang="en-US" altLang="ko-KR" dirty="0"/>
                  <a:t>(3.38m </a:t>
                </a:r>
                <a:r>
                  <a:rPr lang="ko-KR" altLang="en-US" dirty="0" err="1"/>
                  <a:t>평산과</a:t>
                </a:r>
                <a:r>
                  <a:rPr lang="ko-KR" altLang="en-US" dirty="0"/>
                  <a:t> 유사한 국내 호소 데이터의 평균</a:t>
                </a:r>
                <a:r>
                  <a:rPr lang="en-US" altLang="ko-KR" dirty="0"/>
                  <a:t>)</a:t>
                </a:r>
              </a:p>
              <a:p>
                <a:pPr marL="400050" indent="-400050">
                  <a:buAutoNum type="romanLcParenR"/>
                </a:pPr>
                <a:r>
                  <a:rPr lang="ko-KR" altLang="en-US" dirty="0" err="1"/>
                  <a:t>제프리</a:t>
                </a:r>
                <a:r>
                  <a:rPr lang="ko-KR" altLang="en-US" dirty="0"/>
                  <a:t> 루이스의 우라늄 품위 가정</a:t>
                </a:r>
                <a:r>
                  <a:rPr lang="en-US" altLang="ko-KR" dirty="0"/>
                  <a:t>(0.28%)</a:t>
                </a:r>
              </a:p>
              <a:p>
                <a:pPr marL="400050" indent="-400050">
                  <a:buAutoNum type="romanLcParenR"/>
                </a:pPr>
                <a:r>
                  <a:rPr lang="ko-KR" altLang="en-US" dirty="0"/>
                  <a:t>우라늄 정광 밀도</a:t>
                </a:r>
                <a:r>
                  <a:rPr lang="en-US" altLang="ko-KR" dirty="0"/>
                  <a:t>(8380kg/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dirty="0"/>
                  <a:t>) </a:t>
                </a:r>
                <a:r>
                  <a:rPr lang="ko-KR" altLang="en-US" dirty="0"/>
                  <a:t>및 채굴량 역산</a:t>
                </a:r>
                <a:endParaRPr lang="en-US" altLang="ko-KR" dirty="0"/>
              </a:p>
              <a:p>
                <a:pPr marL="400050" indent="-400050">
                  <a:buAutoNum type="romanLcParenR"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035D36-C44B-4041-8405-3968E739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328" y="771550"/>
                <a:ext cx="7175152" cy="1200329"/>
              </a:xfrm>
              <a:prstGeom prst="rect">
                <a:avLst/>
              </a:prstGeom>
              <a:blipFill>
                <a:blip r:embed="rId3"/>
                <a:stretch>
                  <a:fillRect l="-595" t="-3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E32B62CA-A2B0-43AC-AF19-0DC3B6094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988" y="1838588"/>
            <a:ext cx="7303100" cy="22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76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수행내용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핵 모니터링 방법론 적용 지역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035D36-C44B-4041-8405-3968E739DA04}"/>
              </a:ext>
            </a:extLst>
          </p:cNvPr>
          <p:cNvSpPr txBox="1"/>
          <p:nvPr/>
        </p:nvSpPr>
        <p:spPr>
          <a:xfrm>
            <a:off x="1691680" y="771550"/>
            <a:ext cx="4796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LcParenR"/>
            </a:pPr>
            <a:r>
              <a:rPr lang="en-US" altLang="ko-KR" dirty="0"/>
              <a:t>James Martin </a:t>
            </a:r>
            <a:r>
              <a:rPr lang="ko-KR" altLang="en-US" dirty="0"/>
              <a:t>방법론 적용 후 계산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F8D40B-EFF1-4B27-B894-938A6B95A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491630"/>
            <a:ext cx="4392488" cy="31264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2279221-6299-4C04-8725-8045B84063D9}"/>
              </a:ext>
            </a:extLst>
          </p:cNvPr>
          <p:cNvSpPr/>
          <p:nvPr/>
        </p:nvSpPr>
        <p:spPr>
          <a:xfrm>
            <a:off x="3275856" y="2787774"/>
            <a:ext cx="64807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94EA4C-D6B0-43B6-BF49-366ACE7BE77E}"/>
                  </a:ext>
                </a:extLst>
              </p:cNvPr>
              <p:cNvSpPr txBox="1"/>
              <p:nvPr/>
            </p:nvSpPr>
            <p:spPr>
              <a:xfrm>
                <a:off x="6228184" y="1491630"/>
                <a:ext cx="295232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CCDs </a:t>
                </a:r>
                <a:r>
                  <a:rPr lang="ko-KR" altLang="en-US" dirty="0"/>
                  <a:t>개수 </a:t>
                </a:r>
                <a:r>
                  <a:rPr lang="en-US" altLang="ko-KR" dirty="0"/>
                  <a:t>: 8</a:t>
                </a:r>
              </a:p>
              <a:p>
                <a:r>
                  <a:rPr lang="en-US" altLang="ko-KR" dirty="0"/>
                  <a:t>CCDs </a:t>
                </a:r>
                <a:r>
                  <a:rPr lang="ko-KR" altLang="en-US" dirty="0"/>
                  <a:t>면적 </a:t>
                </a:r>
                <a:r>
                  <a:rPr lang="en-US" altLang="ko-KR" dirty="0"/>
                  <a:t>: 1680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en-US" altLang="ko-KR" dirty="0"/>
                  <a:t>Ore grade </a:t>
                </a:r>
                <a:r>
                  <a:rPr lang="ko-KR" altLang="en-US" dirty="0"/>
                  <a:t>가정 </a:t>
                </a:r>
                <a:r>
                  <a:rPr lang="en-US" altLang="ko-KR" dirty="0"/>
                  <a:t>: 0.28%</a:t>
                </a:r>
              </a:p>
              <a:p>
                <a:r>
                  <a:rPr lang="en-US" altLang="ko-KR" dirty="0"/>
                  <a:t>Production : 5941t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94EA4C-D6B0-43B6-BF49-366ACE7BE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1491630"/>
                <a:ext cx="2952328" cy="1477328"/>
              </a:xfrm>
              <a:prstGeom prst="rect">
                <a:avLst/>
              </a:prstGeom>
              <a:blipFill>
                <a:blip r:embed="rId4"/>
                <a:stretch>
                  <a:fillRect l="-1860" t="-24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715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수행내용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핵 모니터링 방법론 적용 지역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7C7731-8BA4-4D37-A1D1-795706F53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771550"/>
            <a:ext cx="6185739" cy="40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45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수행내용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핵 모니터링 방법론 적용 지역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61E30A-7CB7-41FD-989A-279DB8F4A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7" y="699543"/>
            <a:ext cx="2424470" cy="14401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345496-AD3E-49ED-8D42-346D0EDCF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646" y="699542"/>
            <a:ext cx="2351492" cy="14343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CEAC8A-95BC-4B18-A56A-E50D74D5A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509" y="702210"/>
            <a:ext cx="2480273" cy="14401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E58364-3DDD-4243-AECC-1822C715C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697" y="2499742"/>
            <a:ext cx="2479401" cy="14343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0CBFFC-21D5-4CFF-9169-D6F1855D3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8854" y="2571750"/>
            <a:ext cx="2351492" cy="13192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6912960-199B-4B60-8289-0BCC2A603D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3226" y="2499742"/>
            <a:ext cx="2351492" cy="137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55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수행내용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방법론 적용 지역 </a:t>
            </a:r>
            <a:r>
              <a:rPr lang="ko-KR" altLang="en-US" sz="2400" dirty="0"/>
              <a:t>호수 </a:t>
            </a:r>
            <a:r>
              <a:rPr lang="en-US" altLang="ko-KR" sz="2400" dirty="0"/>
              <a:t>Data </a:t>
            </a:r>
            <a:r>
              <a:rPr lang="ko-KR" altLang="en-US" sz="2400" dirty="0"/>
              <a:t>재처리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035D36-C44B-4041-8405-3968E739DA04}"/>
              </a:ext>
            </a:extLst>
          </p:cNvPr>
          <p:cNvSpPr txBox="1"/>
          <p:nvPr/>
        </p:nvSpPr>
        <p:spPr>
          <a:xfrm>
            <a:off x="1717328" y="771550"/>
            <a:ext cx="6671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LcParenR"/>
            </a:pPr>
            <a:r>
              <a:rPr lang="ko-KR" altLang="en-US" dirty="0"/>
              <a:t>기존 데이터에서 석호와 기수호 제외</a:t>
            </a:r>
            <a:endParaRPr lang="en-US" altLang="ko-KR" dirty="0"/>
          </a:p>
          <a:p>
            <a:pPr marL="400050" indent="-400050">
              <a:buAutoNum type="romanLcParenR"/>
            </a:pPr>
            <a:r>
              <a:rPr lang="ko-KR" altLang="en-US" dirty="0" err="1"/>
              <a:t>평산호수는</a:t>
            </a:r>
            <a:r>
              <a:rPr lang="ko-KR" altLang="en-US" dirty="0"/>
              <a:t> 자연발생호수라서 저수지 데이터 제외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7421C4-020F-4F28-98A7-3F123F76A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489889"/>
            <a:ext cx="2783954" cy="32727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BEA2E-85E9-40F7-B0B4-3B938A5AE5C0}"/>
              </a:ext>
            </a:extLst>
          </p:cNvPr>
          <p:cNvSpPr txBox="1"/>
          <p:nvPr/>
        </p:nvSpPr>
        <p:spPr>
          <a:xfrm>
            <a:off x="5425954" y="3839270"/>
            <a:ext cx="2783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호수 평균 수심 </a:t>
            </a:r>
            <a:r>
              <a:rPr lang="en-US" altLang="ko-KR" dirty="0"/>
              <a:t>: 4.04m</a:t>
            </a:r>
          </a:p>
          <a:p>
            <a:r>
              <a:rPr lang="ko-KR" altLang="en-US" dirty="0"/>
              <a:t>최대 호수 수심 </a:t>
            </a:r>
            <a:r>
              <a:rPr lang="en-US" altLang="ko-KR" dirty="0"/>
              <a:t>: 10.5m</a:t>
            </a:r>
          </a:p>
          <a:p>
            <a:r>
              <a:rPr lang="ko-KR" altLang="en-US" dirty="0"/>
              <a:t>최소 호수 수심 </a:t>
            </a:r>
            <a:r>
              <a:rPr lang="en-US" altLang="ko-KR" dirty="0"/>
              <a:t>: 1.5m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793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수행내용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핵 모니터링 방법론 적용 지역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035D36-C44B-4041-8405-3968E739DA04}"/>
                  </a:ext>
                </a:extLst>
              </p:cNvPr>
              <p:cNvSpPr txBox="1"/>
              <p:nvPr/>
            </p:nvSpPr>
            <p:spPr>
              <a:xfrm>
                <a:off x="1717328" y="771550"/>
                <a:ext cx="71751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indent="-400050">
                  <a:buAutoNum type="romanLcParenR"/>
                </a:pPr>
                <a:r>
                  <a:rPr lang="ko-KR" altLang="en-US" dirty="0"/>
                  <a:t>호수 수심 가정</a:t>
                </a:r>
                <a:r>
                  <a:rPr lang="en-US" altLang="ko-KR" dirty="0"/>
                  <a:t>(4.04m, </a:t>
                </a:r>
                <a:r>
                  <a:rPr lang="ko-KR" altLang="en-US" dirty="0" err="1"/>
                  <a:t>평산과</a:t>
                </a:r>
                <a:r>
                  <a:rPr lang="ko-KR" altLang="en-US" dirty="0"/>
                  <a:t> 유사한 국내 호소 데이터의 평균</a:t>
                </a:r>
                <a:r>
                  <a:rPr lang="en-US" altLang="ko-KR" dirty="0"/>
                  <a:t>)</a:t>
                </a:r>
              </a:p>
              <a:p>
                <a:pPr marL="400050" indent="-400050">
                  <a:buAutoNum type="romanLcParenR"/>
                </a:pPr>
                <a:r>
                  <a:rPr lang="ko-KR" altLang="en-US" dirty="0" err="1"/>
                  <a:t>제프리</a:t>
                </a:r>
                <a:r>
                  <a:rPr lang="ko-KR" altLang="en-US" dirty="0"/>
                  <a:t> 루이스의 우라늄 품위 가정</a:t>
                </a:r>
                <a:r>
                  <a:rPr lang="en-US" altLang="ko-KR" dirty="0"/>
                  <a:t>(0.28%)</a:t>
                </a:r>
              </a:p>
              <a:p>
                <a:pPr marL="400050" indent="-400050">
                  <a:buAutoNum type="romanLcParenR"/>
                </a:pPr>
                <a:r>
                  <a:rPr lang="ko-KR" altLang="en-US" dirty="0"/>
                  <a:t>우라늄 정광 밀도</a:t>
                </a:r>
                <a:r>
                  <a:rPr lang="en-US" altLang="ko-KR" dirty="0"/>
                  <a:t>(8380kg/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dirty="0"/>
                  <a:t>) </a:t>
                </a:r>
                <a:r>
                  <a:rPr lang="ko-KR" altLang="en-US" dirty="0"/>
                  <a:t>및 채굴량 역산</a:t>
                </a:r>
                <a:endParaRPr lang="en-US" altLang="ko-KR" dirty="0"/>
              </a:p>
              <a:p>
                <a:pPr marL="400050" indent="-400050">
                  <a:buAutoNum type="romanLcParenR"/>
                </a:pPr>
                <a:endParaRPr lang="ko-KR" alt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035D36-C44B-4041-8405-3968E739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328" y="771550"/>
                <a:ext cx="7175152" cy="1200329"/>
              </a:xfrm>
              <a:prstGeom prst="rect">
                <a:avLst/>
              </a:prstGeom>
              <a:blipFill>
                <a:blip r:embed="rId3"/>
                <a:stretch>
                  <a:fillRect l="-595" t="-3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B8F7B45-8D5B-491A-B0B5-3940C1CC5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402" y="2571750"/>
            <a:ext cx="6876256" cy="23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6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수행내용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월별 강수량 적용 후 수심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재처리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035D36-C44B-4041-8405-3968E739DA04}"/>
              </a:ext>
            </a:extLst>
          </p:cNvPr>
          <p:cNvSpPr txBox="1"/>
          <p:nvPr/>
        </p:nvSpPr>
        <p:spPr>
          <a:xfrm>
            <a:off x="1717328" y="771550"/>
            <a:ext cx="479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LcParenR"/>
            </a:pPr>
            <a:r>
              <a:rPr lang="ko-KR" altLang="en-US" dirty="0"/>
              <a:t>전면적에 내린 비라는 가정</a:t>
            </a:r>
            <a:endParaRPr lang="en-US" altLang="ko-KR" dirty="0"/>
          </a:p>
          <a:p>
            <a:pPr marL="400050" indent="-400050">
              <a:buAutoNum type="romanLcParenR"/>
            </a:pPr>
            <a:r>
              <a:rPr lang="ko-KR" altLang="en-US" dirty="0"/>
              <a:t>다른 지역에서 유입되는 강수량은 제외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F45030-ADAF-4F65-924C-A48A7A259794}"/>
              </a:ext>
            </a:extLst>
          </p:cNvPr>
          <p:cNvSpPr txBox="1"/>
          <p:nvPr/>
        </p:nvSpPr>
        <p:spPr>
          <a:xfrm>
            <a:off x="6804248" y="771550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월별 수심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628529-AFE4-4728-80DB-C8DE9D7E0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402" y="2571750"/>
            <a:ext cx="6876256" cy="23235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2C7821-0230-4B7F-BD53-46EADB5F0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101" y="1115974"/>
            <a:ext cx="688235" cy="134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21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755576" y="339502"/>
            <a:ext cx="83884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7754" y="1426512"/>
            <a:ext cx="6570630" cy="458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12"/>
          <p:cNvSpPr txBox="1"/>
          <p:nvPr/>
        </p:nvSpPr>
        <p:spPr bwMode="auto">
          <a:xfrm>
            <a:off x="2073782" y="1471885"/>
            <a:ext cx="573857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연구 필요성</a:t>
            </a:r>
          </a:p>
        </p:txBody>
      </p:sp>
      <p:sp>
        <p:nvSpPr>
          <p:cNvPr id="5" name="Oval 4"/>
          <p:cNvSpPr/>
          <p:nvPr/>
        </p:nvSpPr>
        <p:spPr>
          <a:xfrm>
            <a:off x="1115577" y="1392294"/>
            <a:ext cx="556480" cy="50368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79516" y="1372761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1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473610" y="2116054"/>
            <a:ext cx="6570630" cy="44682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12"/>
          <p:cNvSpPr txBox="1"/>
          <p:nvPr/>
        </p:nvSpPr>
        <p:spPr bwMode="auto">
          <a:xfrm>
            <a:off x="2051720" y="2185577"/>
            <a:ext cx="573857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연구 목표 및 내용</a:t>
            </a:r>
          </a:p>
        </p:txBody>
      </p:sp>
      <p:sp>
        <p:nvSpPr>
          <p:cNvPr id="34" name="Oval 33"/>
          <p:cNvSpPr/>
          <p:nvPr/>
        </p:nvSpPr>
        <p:spPr>
          <a:xfrm>
            <a:off x="1128796" y="2087623"/>
            <a:ext cx="556480" cy="50368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192735" y="2049563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2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473610" y="2849032"/>
            <a:ext cx="6570630" cy="494872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12"/>
          <p:cNvSpPr txBox="1"/>
          <p:nvPr/>
        </p:nvSpPr>
        <p:spPr bwMode="auto">
          <a:xfrm>
            <a:off x="2051720" y="2960494"/>
            <a:ext cx="573857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진행상황</a:t>
            </a:r>
          </a:p>
        </p:txBody>
      </p:sp>
      <p:sp>
        <p:nvSpPr>
          <p:cNvPr id="39" name="Oval 38"/>
          <p:cNvSpPr/>
          <p:nvPr/>
        </p:nvSpPr>
        <p:spPr>
          <a:xfrm>
            <a:off x="1128796" y="2839708"/>
            <a:ext cx="556480" cy="50368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193633" y="2811277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3</a:t>
            </a:r>
            <a:endParaRPr lang="ko-KR" altLang="en-US" sz="28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486799" y="3564216"/>
            <a:ext cx="6570630" cy="469468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12"/>
          <p:cNvSpPr txBox="1"/>
          <p:nvPr/>
        </p:nvSpPr>
        <p:spPr bwMode="auto">
          <a:xfrm>
            <a:off x="2019386" y="3631993"/>
            <a:ext cx="573857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수행내용</a:t>
            </a:r>
          </a:p>
        </p:txBody>
      </p:sp>
      <p:sp>
        <p:nvSpPr>
          <p:cNvPr id="44" name="Oval 43"/>
          <p:cNvSpPr/>
          <p:nvPr/>
        </p:nvSpPr>
        <p:spPr>
          <a:xfrm>
            <a:off x="1128796" y="3547107"/>
            <a:ext cx="556480" cy="50368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192735" y="3501756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4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1" name="Rectangle 41">
            <a:extLst>
              <a:ext uri="{FF2B5EF4-FFF2-40B4-BE49-F238E27FC236}">
                <a16:creationId xmlns:a16="http://schemas.microsoft.com/office/drawing/2014/main" id="{D6672596-4C1B-4C31-9237-49466FDAEA51}"/>
              </a:ext>
            </a:extLst>
          </p:cNvPr>
          <p:cNvSpPr/>
          <p:nvPr/>
        </p:nvSpPr>
        <p:spPr>
          <a:xfrm>
            <a:off x="1488410" y="4261839"/>
            <a:ext cx="6570630" cy="469468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A5B2C84D-14A7-460C-8F3E-57737CF8B29D}"/>
              </a:ext>
            </a:extLst>
          </p:cNvPr>
          <p:cNvSpPr txBox="1"/>
          <p:nvPr/>
        </p:nvSpPr>
        <p:spPr bwMode="auto">
          <a:xfrm>
            <a:off x="2000319" y="4341906"/>
            <a:ext cx="573857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추후 진행 방향</a:t>
            </a:r>
          </a:p>
        </p:txBody>
      </p:sp>
      <p:sp>
        <p:nvSpPr>
          <p:cNvPr id="19" name="Oval 33">
            <a:extLst>
              <a:ext uri="{FF2B5EF4-FFF2-40B4-BE49-F238E27FC236}">
                <a16:creationId xmlns:a16="http://schemas.microsoft.com/office/drawing/2014/main" id="{6467AE02-4A98-45A9-80FF-467E069E8F57}"/>
              </a:ext>
            </a:extLst>
          </p:cNvPr>
          <p:cNvSpPr/>
          <p:nvPr/>
        </p:nvSpPr>
        <p:spPr>
          <a:xfrm>
            <a:off x="1128796" y="4253996"/>
            <a:ext cx="556480" cy="50368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35D1D8-78E2-44D0-8EBA-D98730266678}"/>
              </a:ext>
            </a:extLst>
          </p:cNvPr>
          <p:cNvSpPr txBox="1"/>
          <p:nvPr/>
        </p:nvSpPr>
        <p:spPr>
          <a:xfrm>
            <a:off x="1179516" y="4234185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5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수행내용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핵 모니터링 방법론 적용 지역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Range)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035D36-C44B-4041-8405-3968E739DA04}"/>
              </a:ext>
            </a:extLst>
          </p:cNvPr>
          <p:cNvSpPr txBox="1"/>
          <p:nvPr/>
        </p:nvSpPr>
        <p:spPr>
          <a:xfrm>
            <a:off x="1717328" y="771550"/>
            <a:ext cx="6671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LcParenR"/>
            </a:pPr>
            <a:r>
              <a:rPr lang="ko-KR" altLang="en-US" dirty="0"/>
              <a:t>호수 수심과 우라늄 품위 가정한 전체 </a:t>
            </a:r>
            <a:r>
              <a:rPr lang="en-US" altLang="ko-KR" dirty="0"/>
              <a:t>data </a:t>
            </a:r>
            <a:r>
              <a:rPr lang="ko-KR" altLang="en-US" dirty="0"/>
              <a:t>중 추가 데이터 추출을 통한 가정 후 계산한 </a:t>
            </a:r>
            <a:r>
              <a:rPr lang="en-US" altLang="ko-KR" dirty="0"/>
              <a:t>range</a:t>
            </a:r>
          </a:p>
          <a:p>
            <a:pPr marL="400050" indent="-400050">
              <a:buAutoNum type="romanLcParenR"/>
            </a:pPr>
            <a:r>
              <a:rPr lang="ko-KR" altLang="en-US" dirty="0"/>
              <a:t>추가 데이터 추출을 통한 가정 후 계산한 </a:t>
            </a:r>
            <a:r>
              <a:rPr lang="en-US" altLang="ko-KR" dirty="0"/>
              <a:t>data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21A592-9A19-4285-AF95-D421A5945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509" y="1741157"/>
            <a:ext cx="3397263" cy="27363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B2994F-AC1B-4398-B0D7-7CF9DEE7A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1741157"/>
            <a:ext cx="3465522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42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추후 진행 방향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2235" y="1347614"/>
            <a:ext cx="60486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1.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국내 호수 수심 데이터에서 호수의 종류에 따른 분류 및 데이터 재정리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위 내용을 토대로 관심지역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평산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에 추가 적용 및 분석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분석 결과에 대한 검토 및 한계점 논의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157390-8A0C-4E02-A97E-03947D46307E}"/>
              </a:ext>
            </a:extLst>
          </p:cNvPr>
          <p:cNvSpPr/>
          <p:nvPr/>
        </p:nvSpPr>
        <p:spPr>
          <a:xfrm>
            <a:off x="2258219" y="1209551"/>
            <a:ext cx="6192688" cy="353050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990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84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연구 필요성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(</a:t>
            </a:r>
            <a:r>
              <a:rPr lang="ko-KR" altLang="en-US" dirty="0"/>
              <a:t>배경 및 목적</a:t>
            </a:r>
            <a:r>
              <a:rPr lang="en-US" altLang="ko-KR" dirty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2258219" y="1209551"/>
            <a:ext cx="6192688" cy="353050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11760" y="1409880"/>
            <a:ext cx="5832648" cy="29700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NPT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조약이란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1968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년 당시 핵 비보유국이 이후에 핵개발을 하면서 평화적이지 않은 목적으로 개발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·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확산하는 것을 방지하기 위한 조약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비확산의 대상</a:t>
            </a: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  <a:cs typeface="Arial" pitchFamily="34" charset="0"/>
            </a:endParaRPr>
          </a:p>
          <a:p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선원물질 및 특수분열성 물질 또는 특수분열성 물질의 생산처리 또는 생산을 위하여 특별히 설계되거나 준비되는 장비 또는 물질</a:t>
            </a: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국제사회에서의 핵안보</a:t>
            </a: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  <a:cs typeface="Arial" pitchFamily="34" charset="0"/>
            </a:endParaRPr>
          </a:p>
          <a:p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원자력의 평화적 이용 증진 및 핵무기의 비확산을 위한 국제적인 노력을 넘어 핵안보의 개념이 국제사회에 도입되었고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대한민국 정부는 핵안보에 대한 관심과 실행 의지를 표명함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4.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주변국 핵실험 현황</a:t>
            </a: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  <a:cs typeface="Arial" pitchFamily="34" charset="0"/>
            </a:endParaRPr>
          </a:p>
          <a:p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국제사회의 강력한 핵 비확산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·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핵안보 정책에도 불구하고 주변국의 계속되는 핵실험 진행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089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연구 필요성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(</a:t>
            </a:r>
            <a:r>
              <a:rPr lang="ko-KR" altLang="en-US" dirty="0"/>
              <a:t>배경 및 목적</a:t>
            </a:r>
            <a:r>
              <a:rPr lang="en-US" altLang="ko-KR" dirty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2258219" y="1209551"/>
            <a:ext cx="6192688" cy="353050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9247D0-540D-4CE4-AB6F-A9F0763A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736" y="1301957"/>
            <a:ext cx="6075654" cy="235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2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연구 필요성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(</a:t>
            </a:r>
            <a:r>
              <a:rPr lang="ko-KR" altLang="en-US" dirty="0"/>
              <a:t>배경 및 목적</a:t>
            </a:r>
            <a:r>
              <a:rPr lang="en-US" altLang="ko-KR" dirty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2258219" y="1209551"/>
            <a:ext cx="6192688" cy="353050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39752" y="1294574"/>
            <a:ext cx="5832648" cy="21390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주변국 핵 모니터링 방법론 구축의 필요성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  <a:cs typeface="Arial" pitchFamily="34" charset="0"/>
            </a:endParaRP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1.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주변국의 핵개발 상황 대응을 위한 농축시설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재처리시설 등 우리나라가 보유하지 않은 원자력시설 및 미지의 시설에 대한 준비가 필요함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  <a:cs typeface="Arial" pitchFamily="34" charset="0"/>
            </a:endParaRP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주변국 우발사태 발생 시 시설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·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인프라에 대한 핵 비확산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·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핵안보 조치 적용을 위한 종합적인 해결방안 필요성 대두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  <a:cs typeface="Arial" pitchFamily="34" charset="0"/>
            </a:endParaRP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주변국 핵 위협 증가에 따른 안전조치 및 방호에 대한 중요성 증가</a:t>
            </a:r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394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연구 목표 및 내용</a:t>
            </a:r>
          </a:p>
        </p:txBody>
      </p:sp>
      <p:sp>
        <p:nvSpPr>
          <p:cNvPr id="4" name="Rectangle 3"/>
          <p:cNvSpPr/>
          <p:nvPr/>
        </p:nvSpPr>
        <p:spPr>
          <a:xfrm>
            <a:off x="2258219" y="1209551"/>
            <a:ext cx="6192688" cy="353050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29508" y="1347614"/>
            <a:ext cx="5976664" cy="26314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itchFamily="34" charset="0"/>
              </a:rPr>
              <a:t>우리의 목표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  <a:cs typeface="Arial" pitchFamily="34" charset="0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  <a:cs typeface="Arial" pitchFamily="34" charset="0"/>
            </a:endParaRPr>
          </a:p>
          <a:p>
            <a:pPr fontAlgn="base"/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1.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주변국 핵 프로그램에 대한 핵 비확산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·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핵안보 관점 정보 및 기술 역량 부족</a:t>
            </a:r>
          </a:p>
          <a:p>
            <a:pPr fontAlgn="base"/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주변국 핵 프로그램과 관련된 시설 및 운영 정보와 관련한 공개정보는 위성영상과 공개정보를 분석한 해외 기관의 분석자료 이외에는 없음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3. 2009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년까지 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IAEA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의 사찰 정보가 있으나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, IAEA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는 회원국 정보를 다른 회원국에 제공할 수 없으므로 수집 불가</a:t>
            </a:r>
          </a:p>
          <a:p>
            <a:pPr fontAlgn="base"/>
            <a:endParaRPr lang="ko-KR" altLang="en-US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itchFamily="34" charset="0"/>
              </a:rPr>
              <a:t>4.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itchFamily="34" charset="0"/>
              </a:rPr>
              <a:t>우리나라만의 독자적 주변국 핵 모니터링 인프라 및 방법론 구축 필요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  <a:cs typeface="Arial" pitchFamily="34" charset="0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  <a:cs typeface="Arial" pitchFamily="34" charset="0"/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itchFamily="34" charset="0"/>
              </a:rPr>
              <a:t>5.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itchFamily="34" charset="0"/>
              </a:rPr>
              <a:t>기존 핵 모니터링 방법론에 대한 분석 및 실행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  <a:cs typeface="Arial" pitchFamily="34" charset="0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  <a:cs typeface="Arial" pitchFamily="34" charset="0"/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itchFamily="34" charset="0"/>
              </a:rPr>
              <a:t>6.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itchFamily="34" charset="0"/>
              </a:rPr>
              <a:t>기존 핵 모니터링 방법론을 기반한 독자적 방법론 모색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42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수행내용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웹크롤링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코드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D84285-8E1F-442B-AC3F-2D1CFC016A4B}"/>
              </a:ext>
            </a:extLst>
          </p:cNvPr>
          <p:cNvSpPr txBox="1"/>
          <p:nvPr/>
        </p:nvSpPr>
        <p:spPr>
          <a:xfrm>
            <a:off x="1547664" y="699542"/>
            <a:ext cx="3995936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import </a:t>
            </a:r>
            <a:r>
              <a:rPr lang="en-US" altLang="ko-KR" sz="1050" dirty="0" err="1"/>
              <a:t>os</a:t>
            </a:r>
            <a:endParaRPr lang="en-US" altLang="ko-KR" sz="1050" dirty="0"/>
          </a:p>
          <a:p>
            <a:r>
              <a:rPr lang="en-US" altLang="ko-KR" sz="1050" dirty="0"/>
              <a:t>import re</a:t>
            </a:r>
          </a:p>
          <a:p>
            <a:r>
              <a:rPr lang="en-US" altLang="ko-KR" sz="1050" dirty="0"/>
              <a:t>import requests</a:t>
            </a:r>
          </a:p>
          <a:p>
            <a:br>
              <a:rPr lang="en-US" altLang="ko-KR" sz="1050" dirty="0"/>
            </a:br>
            <a:r>
              <a:rPr lang="en-US" altLang="ko-KR" sz="1050" dirty="0"/>
              <a:t>from bs4 import </a:t>
            </a:r>
            <a:r>
              <a:rPr lang="en-US" altLang="ko-KR" sz="1050" dirty="0" err="1"/>
              <a:t>BeautifulSoup</a:t>
            </a:r>
            <a:endParaRPr lang="en-US" altLang="ko-KR" sz="1050" dirty="0"/>
          </a:p>
          <a:p>
            <a:r>
              <a:rPr lang="en-US" altLang="ko-KR" sz="1050" dirty="0"/>
              <a:t>from </a:t>
            </a:r>
            <a:r>
              <a:rPr lang="en-US" altLang="ko-KR" sz="1050" dirty="0" err="1"/>
              <a:t>icrawler.builtin</a:t>
            </a:r>
            <a:r>
              <a:rPr lang="en-US" altLang="ko-KR" sz="1050" dirty="0"/>
              <a:t> import </a:t>
            </a:r>
            <a:r>
              <a:rPr lang="en-US" altLang="ko-KR" sz="1050" dirty="0" err="1"/>
              <a:t>GreedyImageCrawler</a:t>
            </a:r>
            <a:r>
              <a:rPr lang="en-US" altLang="ko-KR" sz="1050" dirty="0"/>
              <a:t>, </a:t>
            </a:r>
            <a:r>
              <a:rPr lang="en-US" altLang="ko-KR" sz="1050" dirty="0" err="1"/>
              <a:t>UrlListCrawler</a:t>
            </a:r>
            <a:br>
              <a:rPr lang="en-US" altLang="ko-KR" sz="1050" dirty="0"/>
            </a:br>
            <a:br>
              <a:rPr lang="en-US" altLang="ko-KR" sz="1050" dirty="0"/>
            </a:br>
            <a:r>
              <a:rPr lang="en-US" altLang="ko-KR" sz="1050" dirty="0"/>
              <a:t>TOTAL_NUM = 89</a:t>
            </a:r>
            <a:br>
              <a:rPr lang="en-US" altLang="ko-KR" sz="1050" dirty="0"/>
            </a:br>
            <a:br>
              <a:rPr lang="en-US" altLang="ko-KR" sz="1050" dirty="0"/>
            </a:br>
            <a:r>
              <a:rPr lang="en-US" altLang="ko-KR" sz="1050" dirty="0"/>
              <a:t>def crawler():</a:t>
            </a:r>
          </a:p>
          <a:p>
            <a:br>
              <a:rPr lang="en-US" altLang="ko-KR" sz="1050" dirty="0"/>
            </a:br>
            <a:r>
              <a:rPr lang="en-US" altLang="ko-KR" sz="1050" dirty="0"/>
              <a:t>    </a:t>
            </a:r>
            <a:r>
              <a:rPr lang="en-US" altLang="ko-KR" sz="1050" dirty="0" err="1"/>
              <a:t>urls</a:t>
            </a:r>
            <a:r>
              <a:rPr lang="en-US" altLang="ko-KR" sz="1050" dirty="0"/>
              <a:t> = []</a:t>
            </a:r>
          </a:p>
          <a:p>
            <a:r>
              <a:rPr lang="en-US" altLang="ko-KR" sz="1050" dirty="0"/>
              <a:t>    for </a:t>
            </a:r>
            <a:r>
              <a:rPr lang="en-US" altLang="ko-KR" sz="1050" dirty="0" err="1"/>
              <a:t>i</a:t>
            </a:r>
            <a:r>
              <a:rPr lang="en-US" altLang="ko-KR" sz="1050" dirty="0"/>
              <a:t> in range(TOTAL_NUM):</a:t>
            </a:r>
          </a:p>
          <a:p>
            <a:r>
              <a:rPr lang="en-US" altLang="ko-KR" sz="1050" dirty="0"/>
              <a:t>        </a:t>
            </a:r>
            <a:r>
              <a:rPr lang="en-US" altLang="ko-KR" sz="1050" dirty="0" err="1"/>
              <a:t>url</a:t>
            </a:r>
            <a:r>
              <a:rPr lang="en-US" altLang="ko-KR" sz="1050" dirty="0"/>
              <a:t> = </a:t>
            </a:r>
            <a:r>
              <a:rPr lang="en-US" altLang="ko-KR" sz="1050" dirty="0" err="1"/>
              <a:t>f'https</a:t>
            </a:r>
            <a:r>
              <a:rPr lang="en-US" altLang="ko-KR" sz="1050" dirty="0"/>
              <a:t>://www.38north.org/topics/satellite-analysis/page/{i+1}'</a:t>
            </a:r>
          </a:p>
          <a:p>
            <a:r>
              <a:rPr lang="en-US" altLang="ko-KR" sz="1050" dirty="0"/>
              <a:t>        html = </a:t>
            </a:r>
            <a:r>
              <a:rPr lang="en-US" altLang="ko-KR" sz="1050" dirty="0" err="1"/>
              <a:t>requests.get</a:t>
            </a:r>
            <a:r>
              <a:rPr lang="en-US" altLang="ko-KR" sz="1050" dirty="0"/>
              <a:t>(</a:t>
            </a:r>
            <a:r>
              <a:rPr lang="en-US" altLang="ko-KR" sz="1050" dirty="0" err="1"/>
              <a:t>url</a:t>
            </a:r>
            <a:r>
              <a:rPr lang="en-US" altLang="ko-KR" sz="1050" dirty="0"/>
              <a:t>)</a:t>
            </a:r>
          </a:p>
          <a:p>
            <a:r>
              <a:rPr lang="en-US" altLang="ko-KR" sz="1050" dirty="0"/>
              <a:t>        soup = </a:t>
            </a:r>
            <a:r>
              <a:rPr lang="en-US" altLang="ko-KR" sz="1050" dirty="0" err="1"/>
              <a:t>BeautifulSoup</a:t>
            </a:r>
            <a:r>
              <a:rPr lang="en-US" altLang="ko-KR" sz="1050" dirty="0"/>
              <a:t>(</a:t>
            </a:r>
            <a:r>
              <a:rPr lang="en-US" altLang="ko-KR" sz="1050" dirty="0" err="1"/>
              <a:t>html.text</a:t>
            </a:r>
            <a:r>
              <a:rPr lang="en-US" altLang="ko-KR" sz="1050" dirty="0"/>
              <a:t>, '</a:t>
            </a:r>
            <a:r>
              <a:rPr lang="en-US" altLang="ko-KR" sz="1050" dirty="0" err="1"/>
              <a:t>html.parser</a:t>
            </a:r>
            <a:r>
              <a:rPr lang="en-US" altLang="ko-KR" sz="1050" dirty="0"/>
              <a:t>')</a:t>
            </a:r>
          </a:p>
          <a:p>
            <a:r>
              <a:rPr lang="en-US" altLang="ko-KR" sz="1050" dirty="0"/>
              <a:t>        select = </a:t>
            </a:r>
            <a:r>
              <a:rPr lang="en-US" altLang="ko-KR" sz="1050" dirty="0" err="1"/>
              <a:t>soup.find_all</a:t>
            </a:r>
            <a:r>
              <a:rPr lang="en-US" altLang="ko-KR" sz="1050" dirty="0"/>
              <a:t>('</a:t>
            </a:r>
            <a:r>
              <a:rPr lang="en-US" altLang="ko-KR" sz="1050" dirty="0" err="1"/>
              <a:t>div',class</a:t>
            </a:r>
            <a:r>
              <a:rPr lang="en-US" altLang="ko-KR" sz="1050" dirty="0"/>
              <a:t>_="</a:t>
            </a:r>
            <a:r>
              <a:rPr lang="en-US" altLang="ko-KR" sz="1050" dirty="0" err="1"/>
              <a:t>article__more</a:t>
            </a:r>
            <a:r>
              <a:rPr lang="en-US" altLang="ko-KR" sz="1050" dirty="0"/>
              <a:t>")</a:t>
            </a:r>
          </a:p>
          <a:p>
            <a:r>
              <a:rPr lang="en-US" altLang="ko-KR" sz="1050" dirty="0"/>
              <a:t>        for meta in select:</a:t>
            </a:r>
          </a:p>
          <a:p>
            <a:r>
              <a:rPr lang="en-US" altLang="ko-KR" sz="1050" dirty="0"/>
              <a:t>            data = </a:t>
            </a:r>
            <a:r>
              <a:rPr lang="en-US" altLang="ko-KR" sz="1050" dirty="0" err="1"/>
              <a:t>meta.find</a:t>
            </a:r>
            <a:r>
              <a:rPr lang="en-US" altLang="ko-KR" sz="1050" dirty="0"/>
              <a:t>('a')</a:t>
            </a:r>
          </a:p>
          <a:p>
            <a:r>
              <a:rPr lang="en-US" altLang="ko-KR" sz="1050" dirty="0"/>
              <a:t>            </a:t>
            </a:r>
            <a:r>
              <a:rPr lang="en-US" altLang="ko-KR" sz="1050" dirty="0" err="1"/>
              <a:t>srcs</a:t>
            </a:r>
            <a:r>
              <a:rPr lang="en-US" altLang="ko-KR" sz="1050" dirty="0"/>
              <a:t> =[]</a:t>
            </a:r>
          </a:p>
          <a:p>
            <a:r>
              <a:rPr lang="en-US" altLang="ko-KR" sz="1050" dirty="0"/>
              <a:t>            if 'nuclear' in data['title'].lower():</a:t>
            </a:r>
          </a:p>
          <a:p>
            <a:r>
              <a:rPr lang="en-US" altLang="ko-KR" sz="1050" dirty="0"/>
              <a:t>                </a:t>
            </a:r>
            <a:r>
              <a:rPr lang="en-US" altLang="ko-KR" sz="1050" dirty="0" err="1"/>
              <a:t>urls.append</a:t>
            </a:r>
            <a:r>
              <a:rPr lang="en-US" altLang="ko-KR" sz="1050" dirty="0"/>
              <a:t>(data["</a:t>
            </a:r>
            <a:r>
              <a:rPr lang="en-US" altLang="ko-KR" sz="1050" dirty="0" err="1"/>
              <a:t>href</a:t>
            </a:r>
            <a:r>
              <a:rPr lang="en-US" altLang="ko-KR" sz="1050" dirty="0"/>
              <a:t>"])</a:t>
            </a:r>
          </a:p>
          <a:p>
            <a:br>
              <a:rPr lang="en-US" altLang="ko-KR" sz="1050" dirty="0"/>
            </a:br>
            <a:endParaRPr lang="ko-KR" alt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DE6A0-EA96-4D05-BD2F-61E7E753CF69}"/>
              </a:ext>
            </a:extLst>
          </p:cNvPr>
          <p:cNvSpPr txBox="1"/>
          <p:nvPr/>
        </p:nvSpPr>
        <p:spPr>
          <a:xfrm>
            <a:off x="5417840" y="693772"/>
            <a:ext cx="39959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                </a:t>
            </a:r>
            <a:r>
              <a:rPr lang="en-US" altLang="ko-KR" sz="1000" dirty="0" err="1"/>
              <a:t>tmp_html</a:t>
            </a:r>
            <a:r>
              <a:rPr lang="en-US" altLang="ko-KR" sz="1000" dirty="0"/>
              <a:t> = </a:t>
            </a:r>
            <a:r>
              <a:rPr lang="en-US" altLang="ko-KR" sz="1000" dirty="0" err="1"/>
              <a:t>requests.get</a:t>
            </a:r>
            <a:r>
              <a:rPr lang="en-US" altLang="ko-KR" sz="1000" dirty="0"/>
              <a:t>(data["</a:t>
            </a:r>
            <a:r>
              <a:rPr lang="en-US" altLang="ko-KR" sz="1000" dirty="0" err="1"/>
              <a:t>href</a:t>
            </a:r>
            <a:r>
              <a:rPr lang="en-US" altLang="ko-KR" sz="1000" dirty="0"/>
              <a:t>"])</a:t>
            </a:r>
          </a:p>
          <a:p>
            <a:r>
              <a:rPr lang="en-US" altLang="ko-KR" sz="1000" dirty="0"/>
              <a:t>                </a:t>
            </a:r>
            <a:r>
              <a:rPr lang="en-US" altLang="ko-KR" sz="1000" dirty="0" err="1"/>
              <a:t>tmp_soup</a:t>
            </a:r>
            <a:r>
              <a:rPr lang="en-US" altLang="ko-KR" sz="1000" dirty="0"/>
              <a:t> = </a:t>
            </a:r>
            <a:r>
              <a:rPr lang="en-US" altLang="ko-KR" sz="1000" dirty="0" err="1"/>
              <a:t>BeautifulSoup</a:t>
            </a:r>
            <a:r>
              <a:rPr lang="en-US" altLang="ko-KR" sz="1000" dirty="0"/>
              <a:t>(</a:t>
            </a:r>
            <a:r>
              <a:rPr lang="en-US" altLang="ko-KR" sz="1000" dirty="0" err="1"/>
              <a:t>html.text</a:t>
            </a:r>
            <a:r>
              <a:rPr lang="en-US" altLang="ko-KR" sz="1000" dirty="0"/>
              <a:t>, '</a:t>
            </a:r>
            <a:r>
              <a:rPr lang="en-US" altLang="ko-KR" sz="1000" dirty="0" err="1"/>
              <a:t>html.parser</a:t>
            </a:r>
            <a:r>
              <a:rPr lang="en-US" altLang="ko-KR" sz="1000" dirty="0"/>
              <a:t>')</a:t>
            </a:r>
          </a:p>
          <a:p>
            <a:r>
              <a:rPr lang="en-US" altLang="ko-KR" sz="1000" dirty="0"/>
              <a:t>                </a:t>
            </a:r>
            <a:r>
              <a:rPr lang="en-US" altLang="ko-KR" sz="1000" dirty="0" err="1"/>
              <a:t>sel</a:t>
            </a:r>
            <a:r>
              <a:rPr lang="en-US" altLang="ko-KR" sz="1000" dirty="0"/>
              <a:t> = </a:t>
            </a:r>
            <a:r>
              <a:rPr lang="en-US" altLang="ko-KR" sz="1000" dirty="0" err="1"/>
              <a:t>tmp_soup.find_all</a:t>
            </a:r>
            <a:r>
              <a:rPr lang="en-US" altLang="ko-KR" sz="1000" dirty="0"/>
              <a:t>('</a:t>
            </a:r>
            <a:r>
              <a:rPr lang="en-US" altLang="ko-KR" sz="1000" dirty="0" err="1"/>
              <a:t>img</a:t>
            </a:r>
            <a:r>
              <a:rPr lang="en-US" altLang="ko-KR" sz="1000" dirty="0"/>
              <a:t>')</a:t>
            </a:r>
          </a:p>
          <a:p>
            <a:r>
              <a:rPr lang="en-US" altLang="ko-KR" sz="1000" dirty="0"/>
              <a:t>                </a:t>
            </a:r>
            <a:br>
              <a:rPr lang="en-US" altLang="ko-KR" sz="1000" dirty="0"/>
            </a:br>
            <a:r>
              <a:rPr lang="en-US" altLang="ko-KR" sz="1000" dirty="0"/>
              <a:t>                </a:t>
            </a:r>
            <a:r>
              <a:rPr lang="en-US" altLang="ko-KR" sz="1000" dirty="0" err="1"/>
              <a:t>tmp</a:t>
            </a:r>
            <a:r>
              <a:rPr lang="en-US" altLang="ko-KR" sz="1000" dirty="0"/>
              <a:t> = data["</a:t>
            </a:r>
            <a:r>
              <a:rPr lang="en-US" altLang="ko-KR" sz="1000" dirty="0" err="1"/>
              <a:t>href</a:t>
            </a:r>
            <a:r>
              <a:rPr lang="en-US" altLang="ko-KR" sz="1000" dirty="0"/>
              <a:t>"][32:-1]</a:t>
            </a:r>
          </a:p>
          <a:p>
            <a:r>
              <a:rPr lang="en-US" altLang="ko-KR" sz="1000" dirty="0"/>
              <a:t>                year = data["</a:t>
            </a:r>
            <a:r>
              <a:rPr lang="en-US" altLang="ko-KR" sz="1000" dirty="0" err="1"/>
              <a:t>href</a:t>
            </a:r>
            <a:r>
              <a:rPr lang="en-US" altLang="ko-KR" sz="1000" dirty="0"/>
              <a:t>"][24:28]</a:t>
            </a:r>
          </a:p>
          <a:p>
            <a:r>
              <a:rPr lang="en-US" altLang="ko-KR" sz="1000" dirty="0"/>
              <a:t>                date = </a:t>
            </a:r>
            <a:r>
              <a:rPr lang="en-US" altLang="ko-KR" sz="1000" dirty="0" err="1"/>
              <a:t>re.sub</a:t>
            </a:r>
            <a:r>
              <a:rPr lang="en-US" altLang="ko-KR" sz="1000" dirty="0"/>
              <a:t>('[^0-9]','',</a:t>
            </a:r>
            <a:r>
              <a:rPr lang="en-US" altLang="ko-KR" sz="1000" dirty="0" err="1"/>
              <a:t>tmp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                name = </a:t>
            </a:r>
            <a:r>
              <a:rPr lang="en-US" altLang="ko-KR" sz="1000" dirty="0" err="1"/>
              <a:t>re.sub</a:t>
            </a:r>
            <a:r>
              <a:rPr lang="en-US" altLang="ko-KR" sz="1000" dirty="0"/>
              <a:t>('[^a-z]','',</a:t>
            </a:r>
            <a:r>
              <a:rPr lang="en-US" altLang="ko-KR" sz="1000" dirty="0" err="1"/>
              <a:t>tmp</a:t>
            </a:r>
            <a:r>
              <a:rPr lang="en-US" altLang="ko-KR" sz="1000" dirty="0"/>
              <a:t>)</a:t>
            </a:r>
          </a:p>
          <a:p>
            <a:br>
              <a:rPr lang="en-US" altLang="ko-KR" sz="1000" dirty="0"/>
            </a:br>
            <a:r>
              <a:rPr lang="en-US" altLang="ko-KR" sz="1000" dirty="0"/>
              <a:t>                </a:t>
            </a:r>
            <a:r>
              <a:rPr lang="en-US" altLang="ko-KR" sz="1000" dirty="0" err="1"/>
              <a:t>dir_name</a:t>
            </a:r>
            <a:r>
              <a:rPr lang="en-US" altLang="ko-KR" sz="1000" dirty="0"/>
              <a:t> = </a:t>
            </a:r>
            <a:r>
              <a:rPr lang="en-US" altLang="ko-KR" sz="1000" dirty="0" err="1"/>
              <a:t>os.path.join</a:t>
            </a:r>
            <a:r>
              <a:rPr lang="en-US" altLang="ko-KR" sz="1000" dirty="0"/>
              <a:t>(name, year, date)</a:t>
            </a:r>
          </a:p>
          <a:p>
            <a:r>
              <a:rPr lang="en-US" altLang="ko-KR" sz="1000" dirty="0"/>
              <a:t>                if not </a:t>
            </a:r>
            <a:r>
              <a:rPr lang="en-US" altLang="ko-KR" sz="1000" dirty="0" err="1"/>
              <a:t>os.path.exists</a:t>
            </a:r>
            <a:r>
              <a:rPr lang="en-US" altLang="ko-KR" sz="1000" dirty="0"/>
              <a:t>(</a:t>
            </a:r>
            <a:r>
              <a:rPr lang="en-US" altLang="ko-KR" sz="1000" dirty="0" err="1"/>
              <a:t>dir_name</a:t>
            </a:r>
            <a:r>
              <a:rPr lang="en-US" altLang="ko-KR" sz="1000" dirty="0"/>
              <a:t>):  # Thread, </a:t>
            </a:r>
            <a:r>
              <a:rPr lang="en-US" altLang="ko-KR" sz="1000" dirty="0" err="1"/>
              <a:t>icrawler</a:t>
            </a:r>
            <a:r>
              <a:rPr lang="en-US" altLang="ko-KR" sz="1000" dirty="0"/>
              <a:t> </a:t>
            </a:r>
          </a:p>
          <a:p>
            <a:r>
              <a:rPr lang="en-US" altLang="ko-KR" sz="1000" dirty="0"/>
              <a:t>                    </a:t>
            </a:r>
            <a:r>
              <a:rPr lang="en-US" altLang="ko-KR" sz="1000" dirty="0" err="1"/>
              <a:t>os.makedirs</a:t>
            </a:r>
            <a:r>
              <a:rPr lang="en-US" altLang="ko-KR" sz="1000" dirty="0"/>
              <a:t>(</a:t>
            </a:r>
            <a:r>
              <a:rPr lang="en-US" altLang="ko-KR" sz="1000" dirty="0" err="1"/>
              <a:t>dir_name</a:t>
            </a:r>
            <a:r>
              <a:rPr lang="en-US" altLang="ko-KR" sz="1000" dirty="0"/>
              <a:t>)</a:t>
            </a:r>
          </a:p>
          <a:p>
            <a:br>
              <a:rPr lang="en-US" altLang="ko-KR" sz="1000" dirty="0"/>
            </a:br>
            <a:r>
              <a:rPr lang="en-US" altLang="ko-KR" sz="1000" dirty="0"/>
              <a:t>                for s in </a:t>
            </a:r>
            <a:r>
              <a:rPr lang="en-US" altLang="ko-KR" sz="1000" dirty="0" err="1"/>
              <a:t>sel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                    </a:t>
            </a:r>
            <a:r>
              <a:rPr lang="en-US" altLang="ko-KR" sz="1000" dirty="0" err="1"/>
              <a:t>srcs.append</a:t>
            </a:r>
            <a:r>
              <a:rPr lang="en-US" altLang="ko-KR" sz="1000" dirty="0"/>
              <a:t>(s["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"])</a:t>
            </a:r>
          </a:p>
          <a:p>
            <a:r>
              <a:rPr lang="en-US" altLang="ko-KR" sz="1000" dirty="0"/>
              <a:t>                    print(s["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"])</a:t>
            </a:r>
          </a:p>
          <a:p>
            <a:r>
              <a:rPr lang="en-US" altLang="ko-KR" sz="1000" dirty="0"/>
              <a:t>                with open(f"{</a:t>
            </a:r>
            <a:r>
              <a:rPr lang="en-US" altLang="ko-KR" sz="1000" dirty="0" err="1"/>
              <a:t>tmp</a:t>
            </a:r>
            <a:r>
              <a:rPr lang="en-US" altLang="ko-KR" sz="1000" dirty="0"/>
              <a:t>}.txt", "w") as f:</a:t>
            </a:r>
          </a:p>
          <a:p>
            <a:r>
              <a:rPr lang="en-US" altLang="ko-KR" sz="1000" dirty="0"/>
              <a:t>                    for 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 in </a:t>
            </a:r>
            <a:r>
              <a:rPr lang="en-US" altLang="ko-KR" sz="1000" dirty="0" err="1"/>
              <a:t>srcs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                        </a:t>
            </a:r>
            <a:r>
              <a:rPr lang="en-US" altLang="ko-KR" sz="1000" dirty="0" err="1"/>
              <a:t>f.write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 + "\n")</a:t>
            </a:r>
          </a:p>
          <a:p>
            <a:br>
              <a:rPr lang="en-US" altLang="ko-KR" sz="1000" dirty="0"/>
            </a:br>
            <a:r>
              <a:rPr lang="en-US" altLang="ko-KR" sz="1000" dirty="0"/>
              <a:t>                </a:t>
            </a:r>
          </a:p>
          <a:p>
            <a:r>
              <a:rPr lang="en-US" altLang="ko-KR" sz="1000" dirty="0"/>
              <a:t>                </a:t>
            </a:r>
            <a:r>
              <a:rPr lang="en-US" altLang="ko-KR" sz="1000" dirty="0" err="1"/>
              <a:t>url</a:t>
            </a:r>
            <a:r>
              <a:rPr lang="en-US" altLang="ko-KR" sz="1000" dirty="0"/>
              <a:t>=[data["</a:t>
            </a:r>
            <a:r>
              <a:rPr lang="en-US" altLang="ko-KR" sz="1000" dirty="0" err="1"/>
              <a:t>href</a:t>
            </a:r>
            <a:r>
              <a:rPr lang="en-US" altLang="ko-KR" sz="1000" dirty="0"/>
              <a:t>"]]</a:t>
            </a:r>
          </a:p>
          <a:p>
            <a:r>
              <a:rPr lang="en-US" altLang="ko-KR" sz="1000" dirty="0"/>
              <a:t>                </a:t>
            </a:r>
            <a:r>
              <a:rPr lang="en-US" altLang="ko-KR" sz="1000" dirty="0" err="1"/>
              <a:t>urllist_crawler</a:t>
            </a:r>
            <a:r>
              <a:rPr lang="en-US" altLang="ko-KR" sz="1000" dirty="0"/>
              <a:t> = </a:t>
            </a:r>
            <a:r>
              <a:rPr lang="en-US" altLang="ko-KR" sz="1000" dirty="0" err="1"/>
              <a:t>UrlListCrawler</a:t>
            </a:r>
            <a:r>
              <a:rPr lang="en-US" altLang="ko-KR" sz="1000" dirty="0"/>
              <a:t>(</a:t>
            </a:r>
            <a:r>
              <a:rPr lang="en-US" altLang="ko-KR" sz="1000" dirty="0" err="1"/>
              <a:t>downloader_threads</a:t>
            </a:r>
            <a:r>
              <a:rPr lang="en-US" altLang="ko-KR" sz="1000" dirty="0"/>
              <a:t>=4,</a:t>
            </a:r>
          </a:p>
          <a:p>
            <a:r>
              <a:rPr lang="en-US" altLang="ko-KR" sz="1000" dirty="0"/>
              <a:t>                                storage={'</a:t>
            </a:r>
            <a:r>
              <a:rPr lang="en-US" altLang="ko-KR" sz="1000" dirty="0" err="1"/>
              <a:t>root_dir</a:t>
            </a:r>
            <a:r>
              <a:rPr lang="en-US" altLang="ko-KR" sz="1000" dirty="0"/>
              <a:t>': </a:t>
            </a:r>
            <a:r>
              <a:rPr lang="en-US" altLang="ko-KR" sz="1000" dirty="0" err="1"/>
              <a:t>dir_name</a:t>
            </a:r>
            <a:r>
              <a:rPr lang="en-US" altLang="ko-KR" sz="1000" dirty="0"/>
              <a:t>})</a:t>
            </a:r>
          </a:p>
          <a:p>
            <a:r>
              <a:rPr lang="en-US" altLang="ko-KR" sz="1000" dirty="0"/>
              <a:t>                </a:t>
            </a:r>
            <a:r>
              <a:rPr lang="en-US" altLang="ko-KR" sz="1000" dirty="0" err="1"/>
              <a:t>urllist_crawler.crawl</a:t>
            </a:r>
            <a:r>
              <a:rPr lang="en-US" altLang="ko-KR" sz="1000" dirty="0"/>
              <a:t>(f"{</a:t>
            </a:r>
            <a:r>
              <a:rPr lang="en-US" altLang="ko-KR" sz="1000" dirty="0" err="1"/>
              <a:t>tmp</a:t>
            </a:r>
            <a:r>
              <a:rPr lang="en-US" altLang="ko-KR" sz="1000" dirty="0"/>
              <a:t>}.txt")</a:t>
            </a:r>
          </a:p>
          <a:p>
            <a:br>
              <a:rPr lang="en-US" altLang="ko-KR" sz="1000" dirty="0"/>
            </a:br>
            <a:r>
              <a:rPr lang="en-US" altLang="ko-KR" sz="1000" dirty="0"/>
              <a:t>            </a:t>
            </a:r>
          </a:p>
          <a:p>
            <a:r>
              <a:rPr lang="en-US" altLang="ko-KR" sz="1000" dirty="0"/>
              <a:t>crawler()</a:t>
            </a:r>
          </a:p>
          <a:p>
            <a:endParaRPr lang="ko-KR" altLang="en-US" sz="1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4678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수행내용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웹크롤링코드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2A543C-FFFC-463D-93A8-EF0CB202F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88" y="931035"/>
            <a:ext cx="3960237" cy="17847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6D266E-0135-4952-8ABB-1FC432A1D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931035"/>
            <a:ext cx="3046665" cy="11965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BC745E-0810-415A-8630-69007E537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744153"/>
            <a:ext cx="6281428" cy="190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37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수행내용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핵 모니터링 방법론 적용 지역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47664" y="3366298"/>
            <a:ext cx="64631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28600" indent="-228600">
              <a:buFontTx/>
              <a:buAutoNum type="arabicParenBoth"/>
            </a:pPr>
            <a:r>
              <a:rPr lang="en-US" altLang="ko-KR" sz="1200" dirty="0"/>
              <a:t>2016.10.5 </a:t>
            </a:r>
            <a:r>
              <a:rPr lang="ko-KR" altLang="en-US" sz="1200" dirty="0"/>
              <a:t>평산 </a:t>
            </a:r>
            <a:r>
              <a:rPr lang="en-US" altLang="ko-KR" sz="1200" dirty="0"/>
              <a:t>		                   (2)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2018.05.26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평산</a:t>
            </a:r>
            <a:endParaRPr lang="en-US" altLang="ko-KR" sz="1200" dirty="0"/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4FAD2F-58E9-4A83-AA78-8E79AA282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775961"/>
            <a:ext cx="3512837" cy="26116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8B1A7B-12AF-45D4-ADCF-1B943EBD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919" y="775961"/>
            <a:ext cx="3545247" cy="263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0908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DD2D9"/>
      </a:accent1>
      <a:accent2>
        <a:srgbClr val="0DD2D9"/>
      </a:accent2>
      <a:accent3>
        <a:srgbClr val="0DD2D9"/>
      </a:accent3>
      <a:accent4>
        <a:srgbClr val="0DD2D9"/>
      </a:accent4>
      <a:accent5>
        <a:srgbClr val="0DD2D9"/>
      </a:accent5>
      <a:accent6>
        <a:srgbClr val="0DD2D9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2255</TotalTime>
  <Words>2207</Words>
  <Application>Microsoft Office PowerPoint</Application>
  <PresentationFormat>화면 슬라이드 쇼(16:9)</PresentationFormat>
  <Paragraphs>192</Paragraphs>
  <Slides>22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Arial Unicode MS</vt:lpstr>
      <vt:lpstr>굴림</vt:lpstr>
      <vt:lpstr>맑은 고딕</vt:lpstr>
      <vt:lpstr>Arial</vt:lpstr>
      <vt:lpstr>Cambria Math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천우 김</cp:lastModifiedBy>
  <cp:revision>103</cp:revision>
  <dcterms:created xsi:type="dcterms:W3CDTF">2016-12-05T23:26:54Z</dcterms:created>
  <dcterms:modified xsi:type="dcterms:W3CDTF">2020-12-08T15:07:43Z</dcterms:modified>
</cp:coreProperties>
</file>